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handoutMasterIdLst>
    <p:handoutMasterId r:id="rId47"/>
  </p:handoutMasterIdLst>
  <p:sldIdLst>
    <p:sldId id="258" r:id="rId2"/>
    <p:sldId id="836" r:id="rId3"/>
    <p:sldId id="837" r:id="rId4"/>
    <p:sldId id="825" r:id="rId5"/>
    <p:sldId id="827" r:id="rId6"/>
    <p:sldId id="828" r:id="rId7"/>
    <p:sldId id="629" r:id="rId8"/>
    <p:sldId id="829" r:id="rId9"/>
    <p:sldId id="831" r:id="rId10"/>
    <p:sldId id="830" r:id="rId11"/>
    <p:sldId id="839" r:id="rId12"/>
    <p:sldId id="657" r:id="rId13"/>
    <p:sldId id="841" r:id="rId14"/>
    <p:sldId id="844" r:id="rId15"/>
    <p:sldId id="843" r:id="rId16"/>
    <p:sldId id="840" r:id="rId17"/>
    <p:sldId id="832" r:id="rId18"/>
    <p:sldId id="838" r:id="rId19"/>
    <p:sldId id="833" r:id="rId20"/>
    <p:sldId id="834" r:id="rId21"/>
    <p:sldId id="871" r:id="rId22"/>
    <p:sldId id="845" r:id="rId23"/>
    <p:sldId id="870" r:id="rId24"/>
    <p:sldId id="867" r:id="rId25"/>
    <p:sldId id="872" r:id="rId26"/>
    <p:sldId id="846" r:id="rId27"/>
    <p:sldId id="847" r:id="rId28"/>
    <p:sldId id="848" r:id="rId29"/>
    <p:sldId id="851" r:id="rId30"/>
    <p:sldId id="873" r:id="rId31"/>
    <p:sldId id="859" r:id="rId32"/>
    <p:sldId id="849" r:id="rId33"/>
    <p:sldId id="850" r:id="rId34"/>
    <p:sldId id="853" r:id="rId35"/>
    <p:sldId id="854" r:id="rId36"/>
    <p:sldId id="856" r:id="rId37"/>
    <p:sldId id="857" r:id="rId38"/>
    <p:sldId id="861" r:id="rId39"/>
    <p:sldId id="863" r:id="rId40"/>
    <p:sldId id="862" r:id="rId41"/>
    <p:sldId id="864" r:id="rId42"/>
    <p:sldId id="866" r:id="rId43"/>
    <p:sldId id="865" r:id="rId44"/>
    <p:sldId id="36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AEAE8"/>
    <a:srgbClr val="8ACCFF"/>
    <a:srgbClr val="0000FF"/>
    <a:srgbClr val="66CCFF"/>
    <a:srgbClr val="5A91FD"/>
    <a:srgbClr val="2CFA8C"/>
    <a:srgbClr val="A0B0FC"/>
    <a:srgbClr val="7926FF"/>
    <a:srgbClr val="00D6B5"/>
    <a:srgbClr val="00FFD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85"/>
    <p:restoredTop sz="96400" autoAdjust="0"/>
  </p:normalViewPr>
  <p:slideViewPr>
    <p:cSldViewPr snapToGrid="0" snapToObjects="1">
      <p:cViewPr varScale="1">
        <p:scale>
          <a:sx n="110" d="100"/>
          <a:sy n="110" d="100"/>
        </p:scale>
        <p:origin x="1936" y="168"/>
      </p:cViewPr>
      <p:guideLst>
        <p:guide orient="horz" pos="2160"/>
        <p:guide pos="2880"/>
      </p:guideLst>
    </p:cSldViewPr>
  </p:slideViewPr>
  <p:outlineViewPr>
    <p:cViewPr>
      <p:scale>
        <a:sx n="33" d="100"/>
        <a:sy n="33" d="100"/>
      </p:scale>
      <p:origin x="0" y="-28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A577E5-8E1D-6148-BFC9-A630A54C2E92}" type="datetimeFigureOut">
              <a:rPr lang="en-US" smtClean="0"/>
              <a:t>10/8/21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DCE957D-5EDC-464D-BCDA-441A189F4365}" type="slidenum">
              <a:rPr lang="en-US" smtClean="0"/>
              <a:t>‹#›</a:t>
            </a:fld>
            <a:endParaRPr lang="en-US"/>
          </a:p>
        </p:txBody>
      </p:sp>
    </p:spTree>
    <p:extLst>
      <p:ext uri="{BB962C8B-B14F-4D97-AF65-F5344CB8AC3E}">
        <p14:creationId xmlns:p14="http://schemas.microsoft.com/office/powerpoint/2010/main" val="29570749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54E5F8-34FB-734E-A07E-C520F8F19F6B}" type="datetimeFigureOut">
              <a:rPr lang="en-US" smtClean="0"/>
              <a:t>10/8/21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CH"/>
              <a:t>Click to edit Master text styles</a:t>
            </a:r>
          </a:p>
          <a:p>
            <a:pPr lvl="1"/>
            <a:r>
              <a:rPr lang="de-CH"/>
              <a:t>Second level</a:t>
            </a:r>
          </a:p>
          <a:p>
            <a:pPr lvl="2"/>
            <a:r>
              <a:rPr lang="de-CH"/>
              <a:t>Third level</a:t>
            </a:r>
          </a:p>
          <a:p>
            <a:pPr lvl="3"/>
            <a:r>
              <a:rPr lang="de-CH"/>
              <a:t>Fourth level</a:t>
            </a:r>
          </a:p>
          <a:p>
            <a:pPr lvl="4"/>
            <a:r>
              <a:rPr lang="de-CH"/>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27932F-F877-8846-B940-2746B05FFB67}" type="slidenum">
              <a:rPr lang="en-US" smtClean="0"/>
              <a:t>‹#›</a:t>
            </a:fld>
            <a:endParaRPr lang="en-US"/>
          </a:p>
        </p:txBody>
      </p:sp>
    </p:spTree>
    <p:extLst>
      <p:ext uri="{BB962C8B-B14F-4D97-AF65-F5344CB8AC3E}">
        <p14:creationId xmlns:p14="http://schemas.microsoft.com/office/powerpoint/2010/main" val="11860653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27932F-F877-8846-B940-2746B05FFB67}" type="slidenum">
              <a:rPr lang="en-US" smtClean="0"/>
              <a:t>1</a:t>
            </a:fld>
            <a:endParaRPr lang="en-US"/>
          </a:p>
        </p:txBody>
      </p:sp>
    </p:spTree>
    <p:extLst>
      <p:ext uri="{BB962C8B-B14F-4D97-AF65-F5344CB8AC3E}">
        <p14:creationId xmlns:p14="http://schemas.microsoft.com/office/powerpoint/2010/main" val="4038246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10</a:t>
            </a:fld>
            <a:endParaRPr lang="en-US"/>
          </a:p>
        </p:txBody>
      </p:sp>
    </p:spTree>
    <p:extLst>
      <p:ext uri="{BB962C8B-B14F-4D97-AF65-F5344CB8AC3E}">
        <p14:creationId xmlns:p14="http://schemas.microsoft.com/office/powerpoint/2010/main" val="3338493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11</a:t>
            </a:fld>
            <a:endParaRPr lang="en-US"/>
          </a:p>
        </p:txBody>
      </p:sp>
    </p:spTree>
    <p:extLst>
      <p:ext uri="{BB962C8B-B14F-4D97-AF65-F5344CB8AC3E}">
        <p14:creationId xmlns:p14="http://schemas.microsoft.com/office/powerpoint/2010/main" val="1273056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12</a:t>
            </a:fld>
            <a:endParaRPr lang="en-US"/>
          </a:p>
        </p:txBody>
      </p:sp>
    </p:spTree>
    <p:extLst>
      <p:ext uri="{BB962C8B-B14F-4D97-AF65-F5344CB8AC3E}">
        <p14:creationId xmlns:p14="http://schemas.microsoft.com/office/powerpoint/2010/main" val="116966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13</a:t>
            </a:fld>
            <a:endParaRPr lang="en-US"/>
          </a:p>
        </p:txBody>
      </p:sp>
    </p:spTree>
    <p:extLst>
      <p:ext uri="{BB962C8B-B14F-4D97-AF65-F5344CB8AC3E}">
        <p14:creationId xmlns:p14="http://schemas.microsoft.com/office/powerpoint/2010/main" val="2895656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14</a:t>
            </a:fld>
            <a:endParaRPr lang="en-US"/>
          </a:p>
        </p:txBody>
      </p:sp>
    </p:spTree>
    <p:extLst>
      <p:ext uri="{BB962C8B-B14F-4D97-AF65-F5344CB8AC3E}">
        <p14:creationId xmlns:p14="http://schemas.microsoft.com/office/powerpoint/2010/main" val="1933582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15</a:t>
            </a:fld>
            <a:endParaRPr lang="en-US"/>
          </a:p>
        </p:txBody>
      </p:sp>
    </p:spTree>
    <p:extLst>
      <p:ext uri="{BB962C8B-B14F-4D97-AF65-F5344CB8AC3E}">
        <p14:creationId xmlns:p14="http://schemas.microsoft.com/office/powerpoint/2010/main" val="320531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16</a:t>
            </a:fld>
            <a:endParaRPr lang="en-US"/>
          </a:p>
        </p:txBody>
      </p:sp>
    </p:spTree>
    <p:extLst>
      <p:ext uri="{BB962C8B-B14F-4D97-AF65-F5344CB8AC3E}">
        <p14:creationId xmlns:p14="http://schemas.microsoft.com/office/powerpoint/2010/main" val="2039767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17</a:t>
            </a:fld>
            <a:endParaRPr lang="en-US"/>
          </a:p>
        </p:txBody>
      </p:sp>
    </p:spTree>
    <p:extLst>
      <p:ext uri="{BB962C8B-B14F-4D97-AF65-F5344CB8AC3E}">
        <p14:creationId xmlns:p14="http://schemas.microsoft.com/office/powerpoint/2010/main" val="1875468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18</a:t>
            </a:fld>
            <a:endParaRPr lang="en-US"/>
          </a:p>
        </p:txBody>
      </p:sp>
    </p:spTree>
    <p:extLst>
      <p:ext uri="{BB962C8B-B14F-4D97-AF65-F5344CB8AC3E}">
        <p14:creationId xmlns:p14="http://schemas.microsoft.com/office/powerpoint/2010/main" val="1708421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19</a:t>
            </a:fld>
            <a:endParaRPr lang="en-US"/>
          </a:p>
        </p:txBody>
      </p:sp>
    </p:spTree>
    <p:extLst>
      <p:ext uri="{BB962C8B-B14F-4D97-AF65-F5344CB8AC3E}">
        <p14:creationId xmlns:p14="http://schemas.microsoft.com/office/powerpoint/2010/main" val="143498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a:t>
            </a:fld>
            <a:endParaRPr lang="en-US"/>
          </a:p>
        </p:txBody>
      </p:sp>
    </p:spTree>
    <p:extLst>
      <p:ext uri="{BB962C8B-B14F-4D97-AF65-F5344CB8AC3E}">
        <p14:creationId xmlns:p14="http://schemas.microsoft.com/office/powerpoint/2010/main" val="356615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20</a:t>
            </a:fld>
            <a:endParaRPr lang="en-US"/>
          </a:p>
        </p:txBody>
      </p:sp>
    </p:spTree>
    <p:extLst>
      <p:ext uri="{BB962C8B-B14F-4D97-AF65-F5344CB8AC3E}">
        <p14:creationId xmlns:p14="http://schemas.microsoft.com/office/powerpoint/2010/main" val="4264108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21</a:t>
            </a:fld>
            <a:endParaRPr lang="en-US"/>
          </a:p>
        </p:txBody>
      </p:sp>
    </p:spTree>
    <p:extLst>
      <p:ext uri="{BB962C8B-B14F-4D97-AF65-F5344CB8AC3E}">
        <p14:creationId xmlns:p14="http://schemas.microsoft.com/office/powerpoint/2010/main" val="515680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22</a:t>
            </a:fld>
            <a:endParaRPr lang="en-US"/>
          </a:p>
        </p:txBody>
      </p:sp>
    </p:spTree>
    <p:extLst>
      <p:ext uri="{BB962C8B-B14F-4D97-AF65-F5344CB8AC3E}">
        <p14:creationId xmlns:p14="http://schemas.microsoft.com/office/powerpoint/2010/main" val="3859470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23</a:t>
            </a:fld>
            <a:endParaRPr lang="en-US"/>
          </a:p>
        </p:txBody>
      </p:sp>
    </p:spTree>
    <p:extLst>
      <p:ext uri="{BB962C8B-B14F-4D97-AF65-F5344CB8AC3E}">
        <p14:creationId xmlns:p14="http://schemas.microsoft.com/office/powerpoint/2010/main" val="3200170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24</a:t>
            </a:fld>
            <a:endParaRPr lang="en-US"/>
          </a:p>
        </p:txBody>
      </p:sp>
    </p:spTree>
    <p:extLst>
      <p:ext uri="{BB962C8B-B14F-4D97-AF65-F5344CB8AC3E}">
        <p14:creationId xmlns:p14="http://schemas.microsoft.com/office/powerpoint/2010/main" val="2700024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25</a:t>
            </a:fld>
            <a:endParaRPr lang="en-US"/>
          </a:p>
        </p:txBody>
      </p:sp>
    </p:spTree>
    <p:extLst>
      <p:ext uri="{BB962C8B-B14F-4D97-AF65-F5344CB8AC3E}">
        <p14:creationId xmlns:p14="http://schemas.microsoft.com/office/powerpoint/2010/main" val="4178709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26</a:t>
            </a:fld>
            <a:endParaRPr lang="en-US"/>
          </a:p>
        </p:txBody>
      </p:sp>
    </p:spTree>
    <p:extLst>
      <p:ext uri="{BB962C8B-B14F-4D97-AF65-F5344CB8AC3E}">
        <p14:creationId xmlns:p14="http://schemas.microsoft.com/office/powerpoint/2010/main" val="2767966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27</a:t>
            </a:fld>
            <a:endParaRPr lang="en-US"/>
          </a:p>
        </p:txBody>
      </p:sp>
    </p:spTree>
    <p:extLst>
      <p:ext uri="{BB962C8B-B14F-4D97-AF65-F5344CB8AC3E}">
        <p14:creationId xmlns:p14="http://schemas.microsoft.com/office/powerpoint/2010/main" val="959943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28</a:t>
            </a:fld>
            <a:endParaRPr lang="en-US"/>
          </a:p>
        </p:txBody>
      </p:sp>
    </p:spTree>
    <p:extLst>
      <p:ext uri="{BB962C8B-B14F-4D97-AF65-F5344CB8AC3E}">
        <p14:creationId xmlns:p14="http://schemas.microsoft.com/office/powerpoint/2010/main" val="157156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29</a:t>
            </a:fld>
            <a:endParaRPr lang="en-US"/>
          </a:p>
        </p:txBody>
      </p:sp>
    </p:spTree>
    <p:extLst>
      <p:ext uri="{BB962C8B-B14F-4D97-AF65-F5344CB8AC3E}">
        <p14:creationId xmlns:p14="http://schemas.microsoft.com/office/powerpoint/2010/main" val="1501955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a:t>
            </a:fld>
            <a:endParaRPr lang="en-US"/>
          </a:p>
        </p:txBody>
      </p:sp>
    </p:spTree>
    <p:extLst>
      <p:ext uri="{BB962C8B-B14F-4D97-AF65-F5344CB8AC3E}">
        <p14:creationId xmlns:p14="http://schemas.microsoft.com/office/powerpoint/2010/main" val="416168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30</a:t>
            </a:fld>
            <a:endParaRPr lang="en-US"/>
          </a:p>
        </p:txBody>
      </p:sp>
    </p:spTree>
    <p:extLst>
      <p:ext uri="{BB962C8B-B14F-4D97-AF65-F5344CB8AC3E}">
        <p14:creationId xmlns:p14="http://schemas.microsoft.com/office/powerpoint/2010/main" val="398046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31</a:t>
            </a:fld>
            <a:endParaRPr lang="en-US"/>
          </a:p>
        </p:txBody>
      </p:sp>
    </p:spTree>
    <p:extLst>
      <p:ext uri="{BB962C8B-B14F-4D97-AF65-F5344CB8AC3E}">
        <p14:creationId xmlns:p14="http://schemas.microsoft.com/office/powerpoint/2010/main" val="3573183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32</a:t>
            </a:fld>
            <a:endParaRPr lang="en-US"/>
          </a:p>
        </p:txBody>
      </p:sp>
    </p:spTree>
    <p:extLst>
      <p:ext uri="{BB962C8B-B14F-4D97-AF65-F5344CB8AC3E}">
        <p14:creationId xmlns:p14="http://schemas.microsoft.com/office/powerpoint/2010/main" val="2693707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33</a:t>
            </a:fld>
            <a:endParaRPr lang="en-US"/>
          </a:p>
        </p:txBody>
      </p:sp>
    </p:spTree>
    <p:extLst>
      <p:ext uri="{BB962C8B-B14F-4D97-AF65-F5344CB8AC3E}">
        <p14:creationId xmlns:p14="http://schemas.microsoft.com/office/powerpoint/2010/main" val="1860571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34</a:t>
            </a:fld>
            <a:endParaRPr lang="en-US"/>
          </a:p>
        </p:txBody>
      </p:sp>
    </p:spTree>
    <p:extLst>
      <p:ext uri="{BB962C8B-B14F-4D97-AF65-F5344CB8AC3E}">
        <p14:creationId xmlns:p14="http://schemas.microsoft.com/office/powerpoint/2010/main" val="3365561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35</a:t>
            </a:fld>
            <a:endParaRPr lang="en-US"/>
          </a:p>
        </p:txBody>
      </p:sp>
    </p:spTree>
    <p:extLst>
      <p:ext uri="{BB962C8B-B14F-4D97-AF65-F5344CB8AC3E}">
        <p14:creationId xmlns:p14="http://schemas.microsoft.com/office/powerpoint/2010/main" val="1893920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36</a:t>
            </a:fld>
            <a:endParaRPr lang="en-US"/>
          </a:p>
        </p:txBody>
      </p:sp>
    </p:spTree>
    <p:extLst>
      <p:ext uri="{BB962C8B-B14F-4D97-AF65-F5344CB8AC3E}">
        <p14:creationId xmlns:p14="http://schemas.microsoft.com/office/powerpoint/2010/main" val="1248553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37</a:t>
            </a:fld>
            <a:endParaRPr lang="en-US"/>
          </a:p>
        </p:txBody>
      </p:sp>
    </p:spTree>
    <p:extLst>
      <p:ext uri="{BB962C8B-B14F-4D97-AF65-F5344CB8AC3E}">
        <p14:creationId xmlns:p14="http://schemas.microsoft.com/office/powerpoint/2010/main" val="2289671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38</a:t>
            </a:fld>
            <a:endParaRPr lang="en-US"/>
          </a:p>
        </p:txBody>
      </p:sp>
    </p:spTree>
    <p:extLst>
      <p:ext uri="{BB962C8B-B14F-4D97-AF65-F5344CB8AC3E}">
        <p14:creationId xmlns:p14="http://schemas.microsoft.com/office/powerpoint/2010/main" val="3665983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39</a:t>
            </a:fld>
            <a:endParaRPr lang="en-US"/>
          </a:p>
        </p:txBody>
      </p:sp>
    </p:spTree>
    <p:extLst>
      <p:ext uri="{BB962C8B-B14F-4D97-AF65-F5344CB8AC3E}">
        <p14:creationId xmlns:p14="http://schemas.microsoft.com/office/powerpoint/2010/main" val="187391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4</a:t>
            </a:fld>
            <a:endParaRPr lang="en-US"/>
          </a:p>
        </p:txBody>
      </p:sp>
    </p:spTree>
    <p:extLst>
      <p:ext uri="{BB962C8B-B14F-4D97-AF65-F5344CB8AC3E}">
        <p14:creationId xmlns:p14="http://schemas.microsoft.com/office/powerpoint/2010/main" val="2791537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40</a:t>
            </a:fld>
            <a:endParaRPr lang="en-US"/>
          </a:p>
        </p:txBody>
      </p:sp>
    </p:spTree>
    <p:extLst>
      <p:ext uri="{BB962C8B-B14F-4D97-AF65-F5344CB8AC3E}">
        <p14:creationId xmlns:p14="http://schemas.microsoft.com/office/powerpoint/2010/main" val="4195211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41</a:t>
            </a:fld>
            <a:endParaRPr lang="en-US"/>
          </a:p>
        </p:txBody>
      </p:sp>
    </p:spTree>
    <p:extLst>
      <p:ext uri="{BB962C8B-B14F-4D97-AF65-F5344CB8AC3E}">
        <p14:creationId xmlns:p14="http://schemas.microsoft.com/office/powerpoint/2010/main" val="2452531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42</a:t>
            </a:fld>
            <a:endParaRPr lang="en-US"/>
          </a:p>
        </p:txBody>
      </p:sp>
    </p:spTree>
    <p:extLst>
      <p:ext uri="{BB962C8B-B14F-4D97-AF65-F5344CB8AC3E}">
        <p14:creationId xmlns:p14="http://schemas.microsoft.com/office/powerpoint/2010/main" val="2481391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43</a:t>
            </a:fld>
            <a:endParaRPr lang="en-US"/>
          </a:p>
        </p:txBody>
      </p:sp>
    </p:spTree>
    <p:extLst>
      <p:ext uri="{BB962C8B-B14F-4D97-AF65-F5344CB8AC3E}">
        <p14:creationId xmlns:p14="http://schemas.microsoft.com/office/powerpoint/2010/main" val="2785606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44</a:t>
            </a:fld>
            <a:endParaRPr lang="en-US"/>
          </a:p>
        </p:txBody>
      </p:sp>
    </p:spTree>
    <p:extLst>
      <p:ext uri="{BB962C8B-B14F-4D97-AF65-F5344CB8AC3E}">
        <p14:creationId xmlns:p14="http://schemas.microsoft.com/office/powerpoint/2010/main" val="116966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5</a:t>
            </a:fld>
            <a:endParaRPr lang="en-US"/>
          </a:p>
        </p:txBody>
      </p:sp>
    </p:spTree>
    <p:extLst>
      <p:ext uri="{BB962C8B-B14F-4D97-AF65-F5344CB8AC3E}">
        <p14:creationId xmlns:p14="http://schemas.microsoft.com/office/powerpoint/2010/main" val="4152493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6</a:t>
            </a:fld>
            <a:endParaRPr lang="en-US"/>
          </a:p>
        </p:txBody>
      </p:sp>
    </p:spTree>
    <p:extLst>
      <p:ext uri="{BB962C8B-B14F-4D97-AF65-F5344CB8AC3E}">
        <p14:creationId xmlns:p14="http://schemas.microsoft.com/office/powerpoint/2010/main" val="4182478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7</a:t>
            </a:fld>
            <a:endParaRPr lang="en-US"/>
          </a:p>
        </p:txBody>
      </p:sp>
    </p:spTree>
    <p:extLst>
      <p:ext uri="{BB962C8B-B14F-4D97-AF65-F5344CB8AC3E}">
        <p14:creationId xmlns:p14="http://schemas.microsoft.com/office/powerpoint/2010/main" val="1169668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8</a:t>
            </a:fld>
            <a:endParaRPr lang="en-US"/>
          </a:p>
        </p:txBody>
      </p:sp>
    </p:spTree>
    <p:extLst>
      <p:ext uri="{BB962C8B-B14F-4D97-AF65-F5344CB8AC3E}">
        <p14:creationId xmlns:p14="http://schemas.microsoft.com/office/powerpoint/2010/main" val="127353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F627932F-F877-8846-B940-2746B05FFB67}" type="slidenum">
              <a:rPr lang="en-US" smtClean="0"/>
              <a:t>9</a:t>
            </a:fld>
            <a:endParaRPr lang="en-US"/>
          </a:p>
        </p:txBody>
      </p:sp>
    </p:spTree>
    <p:extLst>
      <p:ext uri="{BB962C8B-B14F-4D97-AF65-F5344CB8AC3E}">
        <p14:creationId xmlns:p14="http://schemas.microsoft.com/office/powerpoint/2010/main" val="1644739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lgn="ctr" eaLnBrk="1" latinLnBrk="0" hangingPunct="1"/>
            <a:fld id="{17AF90C6-C8CD-8A44-A32E-8C111D2B964D}" type="datetime1">
              <a:rPr lang="en-US" smtClean="0"/>
              <a:t>10/8/21</a:t>
            </a:fld>
            <a:endParaRPr lang="en-US" sz="2000"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lgn="r" eaLnBrk="1" latinLnBrk="0" hangingPunct="1"/>
            <a:endParaRPr kumimoji="0" lang="en-US" dirty="0">
              <a:solidFill>
                <a:schemeClr val="tx2"/>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eaLnBrk="1" latinLnBrk="0" hangingPunct="1"/>
            <a:fld id="{F0C94032-CD4C-4C25-B0C2-CEC720522D92}" type="slidenum">
              <a:rPr kumimoji="0" lang="en-US" smtClean="0"/>
              <a:pPr eaLnBrk="1" latinLnBrk="0" hangingPunct="1"/>
              <a:t>‹#›</a:t>
            </a:fld>
            <a:endParaRPr kumimoji="0" lang="en-US" dirty="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0" lang="en-US"/>
          </a:p>
        </p:txBody>
      </p:sp>
      <p:sp>
        <p:nvSpPr>
          <p:cNvPr id="3" name="Vertical Text Placeholder 2"/>
          <p:cNvSpPr>
            <a:spLocks noGrp="1"/>
          </p:cNvSpPr>
          <p:nvPr>
            <p:ph type="body" orient="vert" idx="1"/>
          </p:nvPr>
        </p:nvSpPr>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pPr eaLnBrk="1" latinLnBrk="0" hangingPunct="1"/>
            <a:fld id="{E0A1BC92-0920-954F-B17B-BE49B78FF24D}" type="datetime1">
              <a:rPr lang="en-US" smtClean="0"/>
              <a:t>10/8/21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a:xfrm>
            <a:off x="6553200" y="6248402"/>
            <a:ext cx="2209800" cy="365125"/>
          </a:xfrm>
        </p:spPr>
        <p:txBody>
          <a:bodyPr/>
          <a:lstStyle/>
          <a:p>
            <a:pPr eaLnBrk="1" latinLnBrk="0" hangingPunct="1"/>
            <a:fld id="{887AC3CA-485F-5341-B2BF-E4315DC06CFA}" type="datetime1">
              <a:rPr lang="en-US" smtClean="0"/>
              <a:t>10/8/21</a:t>
            </a:fld>
            <a:endParaRPr lang="en-US" dirty="0"/>
          </a:p>
        </p:txBody>
      </p:sp>
      <p:sp>
        <p:nvSpPr>
          <p:cNvPr id="5" name="Footer Placeholder 4"/>
          <p:cNvSpPr>
            <a:spLocks noGrp="1"/>
          </p:cNvSpPr>
          <p:nvPr>
            <p:ph type="ftr" sz="quarter" idx="11"/>
          </p:nvPr>
        </p:nvSpPr>
        <p:spPr>
          <a:xfrm>
            <a:off x="457201" y="6248207"/>
            <a:ext cx="5573483" cy="365125"/>
          </a:xfrm>
        </p:spPr>
        <p:txBody>
          <a:bodyPr/>
          <a:lstStyle/>
          <a:p>
            <a:endParaRPr kumimoji="0"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pPr eaLnBrk="1" latinLnBrk="0" hangingPunct="1"/>
            <a:fld id="{F0C94032-CD4C-4C25-B0C2-CEC720522D92}" type="slidenum">
              <a:rPr kumimoji="0" lang="en-US" smtClean="0"/>
              <a:pPr eaLnBrk="1" latinLnBrk="0" hangingPunct="1"/>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endParaRPr kumimoji="0" lang="en-US"/>
          </a:p>
        </p:txBody>
      </p:sp>
      <p:sp>
        <p:nvSpPr>
          <p:cNvPr id="4" name="Date Placeholder 3"/>
          <p:cNvSpPr>
            <a:spLocks noGrp="1"/>
          </p:cNvSpPr>
          <p:nvPr>
            <p:ph type="dt" sz="half" idx="10"/>
          </p:nvPr>
        </p:nvSpPr>
        <p:spPr/>
        <p:txBody>
          <a:bodyPr/>
          <a:lstStyle/>
          <a:p>
            <a:pPr eaLnBrk="1" latinLnBrk="0" hangingPunct="1"/>
            <a:fld id="{0239E55F-6359-A54F-B4E3-611D9855BC52}" type="datetime1">
              <a:rPr lang="en-US" smtClean="0"/>
              <a:t>10/8/21</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eaLnBrk="1" latinLnBrk="0" hangingPunct="1"/>
            <a:fld id="{F0C94032-CD4C-4C25-B0C2-CEC720522D92}" type="slidenum">
              <a:rPr kumimoji="0" lang="en-US" smtClean="0"/>
              <a:pPr eaLnBrk="1" latinLnBrk="0" hangingPunct="1"/>
              <a:t>‹#›</a:t>
            </a:fld>
            <a:endParaRPr kumimoji="0" lang="en-US" dirty="0">
              <a:solidFill>
                <a:srgbClr val="FFFFFF"/>
              </a:solidFill>
            </a:endParaRPr>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endParaRPr kumimoji="0" lang="en-US"/>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endParaRPr kumimoji="0" lang="en-US"/>
          </a:p>
        </p:txBody>
      </p:sp>
      <p:sp>
        <p:nvSpPr>
          <p:cNvPr id="12" name="Date Placeholder 11"/>
          <p:cNvSpPr>
            <a:spLocks noGrp="1"/>
          </p:cNvSpPr>
          <p:nvPr>
            <p:ph type="dt" sz="half" idx="10"/>
          </p:nvPr>
        </p:nvSpPr>
        <p:spPr/>
        <p:txBody>
          <a:bodyPr/>
          <a:lstStyle/>
          <a:p>
            <a:pPr eaLnBrk="1" latinLnBrk="0" hangingPunct="1"/>
            <a:fld id="{E66EB18A-74F8-474B-8106-0E736AB6D403}" type="datetime1">
              <a:rPr lang="en-US" smtClean="0"/>
              <a:t>10/8/21</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4" name="Footer Placeholder 13"/>
          <p:cNvSpPr>
            <a:spLocks noGrp="1"/>
          </p:cNvSpPr>
          <p:nvPr>
            <p:ph type="ftr" sz="quarter" idx="12"/>
          </p:nvPr>
        </p:nvSpPr>
        <p:spPr/>
        <p:txBody>
          <a:bodyPr/>
          <a:lstStyle/>
          <a:p>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8" name="Date Placeholder 7"/>
          <p:cNvSpPr>
            <a:spLocks noGrp="1"/>
          </p:cNvSpPr>
          <p:nvPr>
            <p:ph type="dt" sz="half" idx="15"/>
          </p:nvPr>
        </p:nvSpPr>
        <p:spPr/>
        <p:txBody>
          <a:bodyPr rtlCol="0"/>
          <a:lstStyle/>
          <a:p>
            <a:pPr eaLnBrk="1" latinLnBrk="0" hangingPunct="1"/>
            <a:fld id="{FED9E7E7-93E4-4A47-9AA5-8A28AC308111}" type="datetime1">
              <a:rPr lang="en-US" smtClean="0"/>
              <a:t>10/8/21</a:t>
            </a:fld>
            <a:endParaRPr lang="en-US"/>
          </a:p>
        </p:txBody>
      </p:sp>
      <p:sp>
        <p:nvSpPr>
          <p:cNvPr id="10" name="Slide Number Placeholder 9"/>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2" name="Footer Placeholder 11"/>
          <p:cNvSpPr>
            <a:spLocks noGrp="1"/>
          </p:cNvSpPr>
          <p:nvPr>
            <p:ph type="ftr" sz="quarter" idx="17"/>
          </p:nvPr>
        </p:nvSpPr>
        <p:spPr/>
        <p:txBody>
          <a:bodyPr rtlCol="0"/>
          <a:lstStyle/>
          <a:p>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10" name="Date Placeholder 9"/>
          <p:cNvSpPr>
            <a:spLocks noGrp="1"/>
          </p:cNvSpPr>
          <p:nvPr>
            <p:ph type="dt" sz="half" idx="15"/>
          </p:nvPr>
        </p:nvSpPr>
        <p:spPr/>
        <p:txBody>
          <a:bodyPr rtlCol="0"/>
          <a:lstStyle/>
          <a:p>
            <a:pPr eaLnBrk="1" latinLnBrk="0" hangingPunct="1"/>
            <a:fld id="{3C2873DA-FE50-8041-A0CB-22F8EB989183}" type="datetime1">
              <a:rPr lang="en-US" smtClean="0"/>
              <a:t>10/8/21</a:t>
            </a:fld>
            <a:endParaRPr lang="en-US"/>
          </a:p>
        </p:txBody>
      </p:sp>
      <p:sp>
        <p:nvSpPr>
          <p:cNvPr id="12" name="Slide Number Placeholder 11"/>
          <p:cNvSpPr>
            <a:spLocks noGrp="1"/>
          </p:cNvSpPr>
          <p:nvPr>
            <p:ph type="sldNum" sz="quarter" idx="16"/>
          </p:nvPr>
        </p:nvSpPr>
        <p:spPr/>
        <p:txBody>
          <a:bodyPr rtlCol="0"/>
          <a:lstStyle/>
          <a:p>
            <a:pPr algn="ctr" eaLnBrk="1" latinLnBrk="0" hangingPunct="1"/>
            <a:fld id="{F0C94032-CD4C-4C25-B0C2-CEC720522D92}" type="slidenum">
              <a:rPr kumimoji="0" lang="en-US" smtClean="0"/>
              <a:pPr algn="ctr" eaLnBrk="1" latinLnBrk="0" hangingPunct="1"/>
              <a:t>‹#›</a:t>
            </a:fld>
            <a:endParaRPr kumimoji="0" lang="en-US"/>
          </a:p>
        </p:txBody>
      </p:sp>
      <p:sp>
        <p:nvSpPr>
          <p:cNvPr id="14" name="Footer Placeholder 13"/>
          <p:cNvSpPr>
            <a:spLocks noGrp="1"/>
          </p:cNvSpPr>
          <p:nvPr>
            <p:ph type="ftr" sz="quarter" idx="17"/>
          </p:nvPr>
        </p:nvSpPr>
        <p:spPr/>
        <p:txBody>
          <a:bodyPr rtlCol="0"/>
          <a:lstStyle/>
          <a:p>
            <a:endParaRPr kumimoji="0"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endParaRPr kumimoji="0" lang="en-US"/>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0" lang="en-US"/>
          </a:p>
        </p:txBody>
      </p:sp>
      <p:sp>
        <p:nvSpPr>
          <p:cNvPr id="3" name="Date Placeholder 2"/>
          <p:cNvSpPr>
            <a:spLocks noGrp="1"/>
          </p:cNvSpPr>
          <p:nvPr>
            <p:ph type="dt" sz="half" idx="10"/>
          </p:nvPr>
        </p:nvSpPr>
        <p:spPr/>
        <p:txBody>
          <a:bodyPr/>
          <a:lstStyle/>
          <a:p>
            <a:pPr eaLnBrk="1" latinLnBrk="0" hangingPunct="1"/>
            <a:fld id="{2F04BF2E-4003-A546-B7F8-983DAA1E38B3}" type="datetime1">
              <a:rPr lang="en-US" smtClean="0"/>
              <a:t>10/8/21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eaLnBrk="1" latinLnBrk="0" hangingPunct="1"/>
            <a:fld id="{F0C94032-CD4C-4C25-B0C2-CEC720522D92}" type="slidenum">
              <a:rPr kumimoji="0" lang="en-US" smtClean="0"/>
              <a:pPr eaLnBrk="1" latinLnBrk="0" hangingPunct="1"/>
              <a:t>‹#›</a:t>
            </a:fld>
            <a:endParaRPr kumimoji="0"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8DE8DBC0-12E9-ED4B-B840-128DD57D087F}" type="datetime1">
              <a:rPr lang="en-US" smtClean="0"/>
              <a:t>10/8/21</a:t>
            </a:fld>
            <a:endParaRPr lang="en-US"/>
          </a:p>
        </p:txBody>
      </p:sp>
      <p:sp>
        <p:nvSpPr>
          <p:cNvPr id="3" name="Footer Placeholder 2"/>
          <p:cNvSpPr>
            <a:spLocks noGrp="1"/>
          </p:cNvSpPr>
          <p:nvPr>
            <p:ph type="ftr" sz="quarter" idx="11"/>
          </p:nvPr>
        </p:nvSpPr>
        <p:spPr/>
        <p:txBody>
          <a:bodyPr/>
          <a:lstStyle/>
          <a:p>
            <a:endParaRPr kumimoji="0"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eaLnBrk="1" latinLnBrk="0" hangingPunct="1"/>
            <a:fld id="{F0C94032-CD4C-4C25-B0C2-CEC720522D92}" type="slidenum">
              <a:rPr kumimoji="0" lang="en-US" smtClean="0"/>
              <a:pPr eaLnBrk="1" latinLnBrk="0" hangingPunct="1"/>
              <a:t>‹#›</a:t>
            </a:fld>
            <a:endParaRPr kumimoji="0"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endParaRPr kumimoji="0" lang="en-US"/>
          </a:p>
        </p:txBody>
      </p:sp>
      <p:sp>
        <p:nvSpPr>
          <p:cNvPr id="5" name="Date Placeholder 4"/>
          <p:cNvSpPr>
            <a:spLocks noGrp="1"/>
          </p:cNvSpPr>
          <p:nvPr>
            <p:ph type="dt" sz="half" idx="10"/>
          </p:nvPr>
        </p:nvSpPr>
        <p:spPr/>
        <p:txBody>
          <a:bodyPr/>
          <a:lstStyle/>
          <a:p>
            <a:pPr eaLnBrk="1" latinLnBrk="0" hangingPunct="1"/>
            <a:fld id="{858333A7-846C-EA49-B818-D2B35027B8D8}" type="datetime1">
              <a:rPr lang="en-US" smtClean="0"/>
              <a:t>10/8/21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eaLnBrk="1" latinLnBrk="0" hangingPunct="1"/>
            <a:fld id="{F0C94032-CD4C-4C25-B0C2-CEC720522D92}" type="slidenum">
              <a:rPr kumimoji="0" lang="en-US" smtClean="0"/>
              <a:pPr eaLnBrk="1" latinLnBrk="0" hangingPunct="1"/>
              <a:t>‹#›</a:t>
            </a:fld>
            <a:endParaRPr kumimoji="0" lang="en-US" dirty="0">
              <a:solidFill>
                <a:srgbClr val="FFFFFF"/>
              </a:solidFill>
            </a:endParaRP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endParaRPr kumimoji="0" lang="en-US"/>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endParaRPr kumimoji="0" lang="en-US"/>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pPr eaLnBrk="1" latinLnBrk="0" hangingPunct="1"/>
            <a:fld id="{7FFFB50A-E15E-C74A-8471-B2BF099B85FF}" type="datetime1">
              <a:rPr lang="en-US" smtClean="0"/>
              <a:t>10/8/21</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ctr" eaLnBrk="1" latinLnBrk="0" hangingPunct="1"/>
            <a:fld id="{F0C94032-CD4C-4C25-B0C2-CEC720522D92}" type="slidenum">
              <a:rPr kumimoji="0" lang="en-US" smtClean="0"/>
              <a:pPr algn="ctr" eaLnBrk="1" latinLnBrk="0" hangingPunct="1"/>
              <a:t>‹#›</a:t>
            </a:fld>
            <a:endParaRPr kumimoji="0" lang="en-US" sz="2800" dirty="0"/>
          </a:p>
        </p:txBody>
      </p:sp>
      <p:sp>
        <p:nvSpPr>
          <p:cNvPr id="14" name="Footer Placeholder 13"/>
          <p:cNvSpPr>
            <a:spLocks noGrp="1"/>
          </p:cNvSpPr>
          <p:nvPr>
            <p:ph type="ftr" sz="quarter" idx="12"/>
          </p:nvPr>
        </p:nvSpPr>
        <p:spPr>
          <a:xfrm>
            <a:off x="1600200" y="6248206"/>
            <a:ext cx="4572000" cy="365125"/>
          </a:xfrm>
        </p:spPr>
        <p:txBody>
          <a:bodyPr rtlCol="0"/>
          <a:lstStyle/>
          <a:p>
            <a:endParaRPr kumimoji="0"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eaLnBrk="1" latinLnBrk="0" hangingPunct="1"/>
            <a:fld id="{AA6C3604-8770-A541-A0BE-D64EAFA27A37}" type="datetime1">
              <a:rPr lang="en-US" smtClean="0"/>
              <a:t>10/8/21</a:t>
            </a:fld>
            <a:endParaRPr lang="en-US" sz="1400" dirty="0">
              <a:solidFill>
                <a:schemeClr val="tx2"/>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1B83AA-423C-334B-99D7-E38951AC1E14}"/>
              </a:ext>
            </a:extLst>
          </p:cNvPr>
          <p:cNvPicPr>
            <a:picLocks noChangeAspect="1"/>
          </p:cNvPicPr>
          <p:nvPr/>
        </p:nvPicPr>
        <p:blipFill>
          <a:blip r:embed="rId3"/>
          <a:stretch>
            <a:fillRect/>
          </a:stretch>
        </p:blipFill>
        <p:spPr>
          <a:xfrm>
            <a:off x="4572000" y="2593848"/>
            <a:ext cx="3959352" cy="3959352"/>
          </a:xfrm>
          <a:prstGeom prst="rect">
            <a:avLst/>
          </a:prstGeom>
        </p:spPr>
      </p:pic>
      <p:sp>
        <p:nvSpPr>
          <p:cNvPr id="3" name="Inhaltsplatzhalter 2"/>
          <p:cNvSpPr>
            <a:spLocks noGrp="1"/>
          </p:cNvSpPr>
          <p:nvPr>
            <p:ph sz="quarter" idx="1"/>
          </p:nvPr>
        </p:nvSpPr>
        <p:spPr>
          <a:xfrm>
            <a:off x="890954" y="1516698"/>
            <a:ext cx="4475167" cy="4495800"/>
          </a:xfrm>
        </p:spPr>
        <p:txBody>
          <a:bodyPr/>
          <a:lstStyle/>
          <a:p>
            <a:pPr marL="0" indent="0" algn="ctr">
              <a:buNone/>
            </a:pPr>
            <a:endParaRPr lang="de-CH" dirty="0"/>
          </a:p>
          <a:p>
            <a:pPr marL="0" indent="0" algn="ctr">
              <a:buNone/>
            </a:pPr>
            <a:r>
              <a:rPr lang="de-CH" sz="3600" dirty="0" err="1"/>
              <a:t>Machine</a:t>
            </a:r>
            <a:r>
              <a:rPr lang="de-CH" sz="3600" dirty="0"/>
              <a:t> Learning</a:t>
            </a:r>
          </a:p>
          <a:p>
            <a:pPr marL="0" indent="0" algn="ctr">
              <a:buNone/>
            </a:pPr>
            <a:r>
              <a:rPr lang="de-CH" sz="2400" dirty="0"/>
              <a:t>08.10.21</a:t>
            </a:r>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a:t>
            </a:fld>
            <a:endParaRPr kumimoji="0" lang="en-US" dirty="0">
              <a:solidFill>
                <a:srgbClr val="FFFFFF"/>
              </a:solidFill>
            </a:endParaRPr>
          </a:p>
        </p:txBody>
      </p:sp>
      <p:sp>
        <p:nvSpPr>
          <p:cNvPr id="5" name="Rectangle 4"/>
          <p:cNvSpPr/>
          <p:nvPr/>
        </p:nvSpPr>
        <p:spPr>
          <a:xfrm>
            <a:off x="102057" y="1304787"/>
            <a:ext cx="351528" cy="179999"/>
          </a:xfrm>
          <a:prstGeom prst="rect">
            <a:avLst/>
          </a:prstGeom>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177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Proportion </a:t>
            </a:r>
            <a:r>
              <a:rPr lang="de-CH" sz="3200" dirty="0" err="1"/>
              <a:t>of</a:t>
            </a:r>
            <a:r>
              <a:rPr lang="de-CH" sz="3200" dirty="0"/>
              <a:t> </a:t>
            </a:r>
            <a:r>
              <a:rPr lang="de-CH" sz="3200" dirty="0" err="1"/>
              <a:t>Variance</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10</a:t>
            </a:fld>
            <a:endParaRPr kumimoji="0" lang="en-US" dirty="0">
              <a:solidFill>
                <a:srgbClr val="FFFFFF"/>
              </a:solidFill>
            </a:endParaRPr>
          </a:p>
        </p:txBody>
      </p:sp>
      <p:sp>
        <p:nvSpPr>
          <p:cNvPr id="12" name="TextBox 11"/>
          <p:cNvSpPr txBox="1"/>
          <p:nvPr/>
        </p:nvSpPr>
        <p:spPr>
          <a:xfrm>
            <a:off x="1334360" y="1830032"/>
            <a:ext cx="4585793" cy="1169551"/>
          </a:xfrm>
          <a:prstGeom prst="rect">
            <a:avLst/>
          </a:prstGeom>
          <a:noFill/>
        </p:spPr>
        <p:txBody>
          <a:bodyPr wrap="square" rtlCol="0">
            <a:spAutoFit/>
          </a:bodyPr>
          <a:lstStyle/>
          <a:p>
            <a:r>
              <a:rPr lang="en-US" sz="1400" dirty="0"/>
              <a:t>The first four principal components contain already 99.76 % of the variance found in the complete data set</a:t>
            </a:r>
          </a:p>
          <a:p>
            <a:endParaRPr lang="en-US" sz="1400" dirty="0"/>
          </a:p>
          <a:p>
            <a:r>
              <a:rPr lang="en-US" sz="1400" dirty="0"/>
              <a:t>81 feature variables can be reduced to just 4 without losing much information</a:t>
            </a:r>
          </a:p>
        </p:txBody>
      </p:sp>
      <p:pic>
        <p:nvPicPr>
          <p:cNvPr id="4" name="Picture 3">
            <a:extLst>
              <a:ext uri="{FF2B5EF4-FFF2-40B4-BE49-F238E27FC236}">
                <a16:creationId xmlns:a16="http://schemas.microsoft.com/office/drawing/2014/main" id="{BD51A053-791C-374D-8FD1-D0E58C6CFF95}"/>
              </a:ext>
            </a:extLst>
          </p:cNvPr>
          <p:cNvPicPr>
            <a:picLocks noChangeAspect="1"/>
          </p:cNvPicPr>
          <p:nvPr/>
        </p:nvPicPr>
        <p:blipFill>
          <a:blip r:embed="rId3"/>
          <a:stretch>
            <a:fillRect/>
          </a:stretch>
        </p:blipFill>
        <p:spPr>
          <a:xfrm>
            <a:off x="873369" y="3259665"/>
            <a:ext cx="7397262" cy="3287672"/>
          </a:xfrm>
          <a:prstGeom prst="rect">
            <a:avLst/>
          </a:prstGeom>
        </p:spPr>
      </p:pic>
    </p:spTree>
    <p:extLst>
      <p:ext uri="{BB962C8B-B14F-4D97-AF65-F5344CB8AC3E}">
        <p14:creationId xmlns:p14="http://schemas.microsoft.com/office/powerpoint/2010/main" val="591651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Pre-Processed</a:t>
            </a:r>
            <a:r>
              <a:rPr lang="de-CH" sz="3200" dirty="0"/>
              <a:t> Data</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11</a:t>
            </a:fld>
            <a:endParaRPr kumimoji="0" lang="en-US" dirty="0">
              <a:solidFill>
                <a:srgbClr val="FFFFFF"/>
              </a:solidFill>
            </a:endParaRPr>
          </a:p>
        </p:txBody>
      </p:sp>
      <p:sp>
        <p:nvSpPr>
          <p:cNvPr id="12" name="TextBox 11"/>
          <p:cNvSpPr txBox="1"/>
          <p:nvPr/>
        </p:nvSpPr>
        <p:spPr>
          <a:xfrm>
            <a:off x="1029560" y="2554088"/>
            <a:ext cx="2374134" cy="1815882"/>
          </a:xfrm>
          <a:prstGeom prst="rect">
            <a:avLst/>
          </a:prstGeom>
          <a:noFill/>
        </p:spPr>
        <p:txBody>
          <a:bodyPr wrap="square" rtlCol="0">
            <a:spAutoFit/>
          </a:bodyPr>
          <a:lstStyle/>
          <a:p>
            <a:r>
              <a:rPr lang="en-US" sz="1400" dirty="0"/>
              <a:t>Each column is now a linear combination of the distances from before</a:t>
            </a:r>
          </a:p>
          <a:p>
            <a:endParaRPr lang="en-US" sz="1400" dirty="0"/>
          </a:p>
          <a:p>
            <a:r>
              <a:rPr lang="en-US" sz="1400" dirty="0"/>
              <a:t>This data can be used for further analysis using e.g. k-means clustering to group large cities</a:t>
            </a:r>
          </a:p>
        </p:txBody>
      </p:sp>
      <p:pic>
        <p:nvPicPr>
          <p:cNvPr id="3" name="Picture 2">
            <a:extLst>
              <a:ext uri="{FF2B5EF4-FFF2-40B4-BE49-F238E27FC236}">
                <a16:creationId xmlns:a16="http://schemas.microsoft.com/office/drawing/2014/main" id="{EFCE5732-059F-3A4D-89F6-9EB22452DF37}"/>
              </a:ext>
            </a:extLst>
          </p:cNvPr>
          <p:cNvPicPr>
            <a:picLocks noChangeAspect="1"/>
          </p:cNvPicPr>
          <p:nvPr/>
        </p:nvPicPr>
        <p:blipFill>
          <a:blip r:embed="rId3"/>
          <a:stretch>
            <a:fillRect/>
          </a:stretch>
        </p:blipFill>
        <p:spPr>
          <a:xfrm>
            <a:off x="4958863" y="1675513"/>
            <a:ext cx="4185138" cy="5182487"/>
          </a:xfrm>
          <a:prstGeom prst="rect">
            <a:avLst/>
          </a:prstGeom>
        </p:spPr>
      </p:pic>
    </p:spTree>
    <p:extLst>
      <p:ext uri="{BB962C8B-B14F-4D97-AF65-F5344CB8AC3E}">
        <p14:creationId xmlns:p14="http://schemas.microsoft.com/office/powerpoint/2010/main" val="99810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K-</a:t>
            </a:r>
            <a:r>
              <a:rPr lang="de-CH" sz="3200" dirty="0" err="1"/>
              <a:t>Means</a:t>
            </a:r>
            <a:r>
              <a:rPr lang="de-CH" sz="3200" dirty="0"/>
              <a:t> Clustering - </a:t>
            </a:r>
            <a:r>
              <a:rPr lang="de-CH" sz="3200" dirty="0" err="1"/>
              <a:t>Unsupervised</a:t>
            </a:r>
            <a:r>
              <a:rPr lang="de-CH" sz="3200" dirty="0"/>
              <a:t> Learning</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12</a:t>
            </a:fld>
            <a:endParaRPr kumimoji="0" lang="en-US" dirty="0">
              <a:solidFill>
                <a:srgbClr val="FFFF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463" y="1516698"/>
            <a:ext cx="6083487" cy="5341302"/>
          </a:xfrm>
          <a:prstGeom prst="rect">
            <a:avLst/>
          </a:prstGeom>
        </p:spPr>
      </p:pic>
      <p:sp>
        <p:nvSpPr>
          <p:cNvPr id="11" name="TextBox 10"/>
          <p:cNvSpPr txBox="1"/>
          <p:nvPr/>
        </p:nvSpPr>
        <p:spPr>
          <a:xfrm>
            <a:off x="8194515" y="6611779"/>
            <a:ext cx="883138" cy="246221"/>
          </a:xfrm>
          <a:prstGeom prst="rect">
            <a:avLst/>
          </a:prstGeom>
          <a:noFill/>
        </p:spPr>
        <p:txBody>
          <a:bodyPr wrap="square" rtlCol="0">
            <a:spAutoFit/>
          </a:bodyPr>
          <a:lstStyle/>
          <a:p>
            <a:r>
              <a:rPr lang="de-CH" sz="1000" dirty="0">
                <a:solidFill>
                  <a:srgbClr val="000000"/>
                </a:solidFill>
              </a:rPr>
              <a:t>Bishop 2006</a:t>
            </a:r>
          </a:p>
        </p:txBody>
      </p:sp>
    </p:spTree>
    <p:extLst>
      <p:ext uri="{BB962C8B-B14F-4D97-AF65-F5344CB8AC3E}">
        <p14:creationId xmlns:p14="http://schemas.microsoft.com/office/powerpoint/2010/main" val="113209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378952" cy="990600"/>
          </a:xfrm>
        </p:spPr>
        <p:txBody>
          <a:bodyPr>
            <a:normAutofit/>
          </a:bodyPr>
          <a:lstStyle/>
          <a:p>
            <a:pPr marL="0" indent="0"/>
            <a:r>
              <a:rPr lang="de-CH" sz="3200" dirty="0"/>
              <a:t>K-</a:t>
            </a:r>
            <a:r>
              <a:rPr lang="de-CH" sz="3200" dirty="0" err="1"/>
              <a:t>Means</a:t>
            </a:r>
            <a:r>
              <a:rPr lang="de-CH" sz="3200" dirty="0"/>
              <a:t> Clustering </a:t>
            </a:r>
            <a:r>
              <a:rPr lang="de-CH" sz="3200" dirty="0" err="1"/>
              <a:t>doesn’t</a:t>
            </a:r>
            <a:r>
              <a:rPr lang="de-CH" sz="3200" dirty="0"/>
              <a:t> </a:t>
            </a:r>
            <a:r>
              <a:rPr lang="de-CH" sz="3200" dirty="0" err="1"/>
              <a:t>work</a:t>
            </a:r>
            <a:r>
              <a:rPr lang="de-CH" sz="3200" dirty="0"/>
              <a:t> in </a:t>
            </a:r>
            <a:r>
              <a:rPr lang="de-CH" sz="3200" dirty="0" err="1"/>
              <a:t>every</a:t>
            </a:r>
            <a:r>
              <a:rPr lang="de-CH" sz="3200" dirty="0"/>
              <a:t> </a:t>
            </a:r>
            <a:r>
              <a:rPr lang="de-CH" sz="3200" dirty="0" err="1"/>
              <a:t>case</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13</a:t>
            </a:fld>
            <a:endParaRPr kumimoji="0" lang="en-US" dirty="0">
              <a:solidFill>
                <a:srgbClr val="FFFFFF"/>
              </a:solidFill>
            </a:endParaRPr>
          </a:p>
        </p:txBody>
      </p:sp>
      <p:sp>
        <p:nvSpPr>
          <p:cNvPr id="11" name="TextBox 10"/>
          <p:cNvSpPr txBox="1"/>
          <p:nvPr/>
        </p:nvSpPr>
        <p:spPr>
          <a:xfrm>
            <a:off x="8194515" y="6611779"/>
            <a:ext cx="883138" cy="246221"/>
          </a:xfrm>
          <a:prstGeom prst="rect">
            <a:avLst/>
          </a:prstGeom>
          <a:noFill/>
        </p:spPr>
        <p:txBody>
          <a:bodyPr wrap="square" rtlCol="0">
            <a:spAutoFit/>
          </a:bodyPr>
          <a:lstStyle/>
          <a:p>
            <a:r>
              <a:rPr lang="de-CH" sz="1000" dirty="0" err="1">
                <a:solidFill>
                  <a:srgbClr val="000000"/>
                </a:solidFill>
              </a:rPr>
              <a:t>wikipedia</a:t>
            </a:r>
            <a:endParaRPr lang="de-CH" sz="1000" dirty="0">
              <a:solidFill>
                <a:srgbClr val="000000"/>
              </a:solidFill>
            </a:endParaRPr>
          </a:p>
        </p:txBody>
      </p:sp>
      <p:pic>
        <p:nvPicPr>
          <p:cNvPr id="1026" name="Picture 2">
            <a:extLst>
              <a:ext uri="{FF2B5EF4-FFF2-40B4-BE49-F238E27FC236}">
                <a16:creationId xmlns:a16="http://schemas.microsoft.com/office/drawing/2014/main" id="{3BA32E14-DAFE-8F4D-8292-6624A4EC0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0416"/>
            <a:ext cx="9144000" cy="3695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418BB8D-6839-CE4A-89D6-2A4589900127}"/>
              </a:ext>
            </a:extLst>
          </p:cNvPr>
          <p:cNvSpPr/>
          <p:nvPr/>
        </p:nvSpPr>
        <p:spPr>
          <a:xfrm>
            <a:off x="3048000" y="2309446"/>
            <a:ext cx="6096000" cy="34348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960872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K-</a:t>
            </a:r>
            <a:r>
              <a:rPr lang="de-CH" sz="3200" dirty="0" err="1"/>
              <a:t>Means</a:t>
            </a:r>
            <a:r>
              <a:rPr lang="de-CH" sz="3200" dirty="0"/>
              <a:t> Clustering </a:t>
            </a:r>
            <a:r>
              <a:rPr lang="de-CH" sz="3200" dirty="0" err="1"/>
              <a:t>doesn’t</a:t>
            </a:r>
            <a:r>
              <a:rPr lang="de-CH" sz="3200" dirty="0"/>
              <a:t> </a:t>
            </a:r>
            <a:r>
              <a:rPr lang="de-CH" sz="3200" dirty="0" err="1"/>
              <a:t>work</a:t>
            </a:r>
            <a:r>
              <a:rPr lang="de-CH" sz="3200" dirty="0"/>
              <a:t> in </a:t>
            </a:r>
            <a:r>
              <a:rPr lang="de-CH" sz="3200" dirty="0" err="1"/>
              <a:t>every</a:t>
            </a:r>
            <a:r>
              <a:rPr lang="de-CH" sz="3200" dirty="0"/>
              <a:t> </a:t>
            </a:r>
            <a:r>
              <a:rPr lang="de-CH" sz="3200" dirty="0" err="1"/>
              <a:t>case</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14</a:t>
            </a:fld>
            <a:endParaRPr kumimoji="0" lang="en-US" dirty="0">
              <a:solidFill>
                <a:srgbClr val="FFFFFF"/>
              </a:solidFill>
            </a:endParaRPr>
          </a:p>
        </p:txBody>
      </p:sp>
      <p:sp>
        <p:nvSpPr>
          <p:cNvPr id="11" name="TextBox 10"/>
          <p:cNvSpPr txBox="1"/>
          <p:nvPr/>
        </p:nvSpPr>
        <p:spPr>
          <a:xfrm>
            <a:off x="8194515" y="6611779"/>
            <a:ext cx="883138" cy="246221"/>
          </a:xfrm>
          <a:prstGeom prst="rect">
            <a:avLst/>
          </a:prstGeom>
          <a:noFill/>
        </p:spPr>
        <p:txBody>
          <a:bodyPr wrap="square" rtlCol="0">
            <a:spAutoFit/>
          </a:bodyPr>
          <a:lstStyle/>
          <a:p>
            <a:r>
              <a:rPr lang="de-CH" sz="1000" dirty="0" err="1">
                <a:solidFill>
                  <a:srgbClr val="000000"/>
                </a:solidFill>
              </a:rPr>
              <a:t>wikipedia</a:t>
            </a:r>
            <a:endParaRPr lang="de-CH" sz="1000" dirty="0">
              <a:solidFill>
                <a:srgbClr val="000000"/>
              </a:solidFill>
            </a:endParaRPr>
          </a:p>
        </p:txBody>
      </p:sp>
      <p:pic>
        <p:nvPicPr>
          <p:cNvPr id="1026" name="Picture 2">
            <a:extLst>
              <a:ext uri="{FF2B5EF4-FFF2-40B4-BE49-F238E27FC236}">
                <a16:creationId xmlns:a16="http://schemas.microsoft.com/office/drawing/2014/main" id="{3BA32E14-DAFE-8F4D-8292-6624A4EC0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0416"/>
            <a:ext cx="9144000" cy="3695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418BB8D-6839-CE4A-89D6-2A4589900127}"/>
              </a:ext>
            </a:extLst>
          </p:cNvPr>
          <p:cNvSpPr/>
          <p:nvPr/>
        </p:nvSpPr>
        <p:spPr>
          <a:xfrm>
            <a:off x="6096000" y="2309446"/>
            <a:ext cx="3048000" cy="34348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583548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K-</a:t>
            </a:r>
            <a:r>
              <a:rPr lang="de-CH" sz="3200" dirty="0" err="1"/>
              <a:t>Means</a:t>
            </a:r>
            <a:r>
              <a:rPr lang="de-CH" sz="3200" dirty="0"/>
              <a:t> Clustering </a:t>
            </a:r>
            <a:r>
              <a:rPr lang="de-CH" sz="3200" dirty="0" err="1"/>
              <a:t>doesn’t</a:t>
            </a:r>
            <a:r>
              <a:rPr lang="de-CH" sz="3200" dirty="0"/>
              <a:t> </a:t>
            </a:r>
            <a:r>
              <a:rPr lang="de-CH" sz="3200" dirty="0" err="1"/>
              <a:t>work</a:t>
            </a:r>
            <a:r>
              <a:rPr lang="de-CH" sz="3200" dirty="0"/>
              <a:t> in </a:t>
            </a:r>
            <a:r>
              <a:rPr lang="de-CH" sz="3200" dirty="0" err="1"/>
              <a:t>every</a:t>
            </a:r>
            <a:r>
              <a:rPr lang="de-CH" sz="3200" dirty="0"/>
              <a:t> </a:t>
            </a:r>
            <a:r>
              <a:rPr lang="de-CH" sz="3200" dirty="0" err="1"/>
              <a:t>case</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15</a:t>
            </a:fld>
            <a:endParaRPr kumimoji="0" lang="en-US" dirty="0">
              <a:solidFill>
                <a:srgbClr val="FFFFFF"/>
              </a:solidFill>
            </a:endParaRPr>
          </a:p>
        </p:txBody>
      </p:sp>
      <p:sp>
        <p:nvSpPr>
          <p:cNvPr id="11" name="TextBox 10"/>
          <p:cNvSpPr txBox="1"/>
          <p:nvPr/>
        </p:nvSpPr>
        <p:spPr>
          <a:xfrm>
            <a:off x="8194515" y="6611779"/>
            <a:ext cx="883138" cy="246221"/>
          </a:xfrm>
          <a:prstGeom prst="rect">
            <a:avLst/>
          </a:prstGeom>
          <a:noFill/>
        </p:spPr>
        <p:txBody>
          <a:bodyPr wrap="square" rtlCol="0">
            <a:spAutoFit/>
          </a:bodyPr>
          <a:lstStyle/>
          <a:p>
            <a:r>
              <a:rPr lang="de-CH" sz="1000" dirty="0" err="1">
                <a:solidFill>
                  <a:srgbClr val="000000"/>
                </a:solidFill>
              </a:rPr>
              <a:t>wikipedia</a:t>
            </a:r>
            <a:endParaRPr lang="de-CH" sz="1000" dirty="0">
              <a:solidFill>
                <a:srgbClr val="000000"/>
              </a:solidFill>
            </a:endParaRPr>
          </a:p>
        </p:txBody>
      </p:sp>
      <p:pic>
        <p:nvPicPr>
          <p:cNvPr id="1026" name="Picture 2">
            <a:extLst>
              <a:ext uri="{FF2B5EF4-FFF2-40B4-BE49-F238E27FC236}">
                <a16:creationId xmlns:a16="http://schemas.microsoft.com/office/drawing/2014/main" id="{3BA32E14-DAFE-8F4D-8292-6624A4EC0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0416"/>
            <a:ext cx="9144000"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984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79">
            <a:extLst>
              <a:ext uri="{FF2B5EF4-FFF2-40B4-BE49-F238E27FC236}">
                <a16:creationId xmlns:a16="http://schemas.microsoft.com/office/drawing/2014/main" id="{9F30DE7B-D9AC-0C45-A934-54BB39A17840}"/>
              </a:ext>
            </a:extLst>
          </p:cNvPr>
          <p:cNvSpPr/>
          <p:nvPr/>
        </p:nvSpPr>
        <p:spPr>
          <a:xfrm>
            <a:off x="5223753" y="2750609"/>
            <a:ext cx="1833020" cy="1840846"/>
          </a:xfrm>
          <a:prstGeom prst="ellipse">
            <a:avLst/>
          </a:prstGeom>
          <a:solidFill>
            <a:schemeClr val="bg1">
              <a:lumMod val="95000"/>
            </a:scheme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81" name="Oval 80">
            <a:extLst>
              <a:ext uri="{FF2B5EF4-FFF2-40B4-BE49-F238E27FC236}">
                <a16:creationId xmlns:a16="http://schemas.microsoft.com/office/drawing/2014/main" id="{1DDD1E59-AF05-754C-8FB3-23F5CCB9FB1A}"/>
              </a:ext>
            </a:extLst>
          </p:cNvPr>
          <p:cNvSpPr/>
          <p:nvPr/>
        </p:nvSpPr>
        <p:spPr>
          <a:xfrm>
            <a:off x="7181569" y="1819048"/>
            <a:ext cx="1698495" cy="1775412"/>
          </a:xfrm>
          <a:prstGeom prst="ellipse">
            <a:avLst/>
          </a:prstGeom>
          <a:solidFill>
            <a:schemeClr val="bg1">
              <a:alpha val="74118"/>
            </a:schemeClr>
          </a:solidFill>
          <a:ln w="28575">
            <a:solidFill>
              <a:srgbClr val="66CC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cxnSp>
        <p:nvCxnSpPr>
          <p:cNvPr id="43" name="Straight Arrow Connector 42">
            <a:extLst>
              <a:ext uri="{FF2B5EF4-FFF2-40B4-BE49-F238E27FC236}">
                <a16:creationId xmlns:a16="http://schemas.microsoft.com/office/drawing/2014/main" id="{53B19C95-80A1-3F4A-B47F-3F37782A0F50}"/>
              </a:ext>
            </a:extLst>
          </p:cNvPr>
          <p:cNvCxnSpPr>
            <a:cxnSpLocks/>
            <a:stCxn id="6" idx="7"/>
          </p:cNvCxnSpPr>
          <p:nvPr/>
        </p:nvCxnSpPr>
        <p:spPr>
          <a:xfrm flipV="1">
            <a:off x="6887268" y="2597285"/>
            <a:ext cx="485385" cy="1055183"/>
          </a:xfrm>
          <a:prstGeom prst="straightConnector1">
            <a:avLst/>
          </a:prstGeom>
          <a:ln>
            <a:solidFill>
              <a:srgbClr val="00B0F0"/>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4BE1D1FC-A124-394C-B78C-3A9EA93FDC10}"/>
              </a:ext>
            </a:extLst>
          </p:cNvPr>
          <p:cNvCxnSpPr>
            <a:cxnSpLocks/>
            <a:stCxn id="6" idx="7"/>
          </p:cNvCxnSpPr>
          <p:nvPr/>
        </p:nvCxnSpPr>
        <p:spPr>
          <a:xfrm flipV="1">
            <a:off x="6887268" y="2237478"/>
            <a:ext cx="1056038" cy="1414990"/>
          </a:xfrm>
          <a:prstGeom prst="straightConnector1">
            <a:avLst/>
          </a:prstGeom>
          <a:ln>
            <a:solidFill>
              <a:srgbClr val="00B0F0"/>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BE555618-98E0-7B49-B9AB-41A730E8EBAA}"/>
              </a:ext>
            </a:extLst>
          </p:cNvPr>
          <p:cNvCxnSpPr>
            <a:cxnSpLocks/>
            <a:stCxn id="6" idx="7"/>
          </p:cNvCxnSpPr>
          <p:nvPr/>
        </p:nvCxnSpPr>
        <p:spPr>
          <a:xfrm flipV="1">
            <a:off x="6887268" y="3093164"/>
            <a:ext cx="1573217" cy="559304"/>
          </a:xfrm>
          <a:prstGeom prst="straightConnector1">
            <a:avLst/>
          </a:prstGeom>
          <a:ln>
            <a:solidFill>
              <a:srgbClr val="00B0F0"/>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1B36CD63-BF64-354C-B006-26C583DFB719}"/>
              </a:ext>
            </a:extLst>
          </p:cNvPr>
          <p:cNvCxnSpPr>
            <a:cxnSpLocks/>
            <a:stCxn id="6" idx="7"/>
            <a:endCxn id="11" idx="3"/>
          </p:cNvCxnSpPr>
          <p:nvPr/>
        </p:nvCxnSpPr>
        <p:spPr>
          <a:xfrm flipV="1">
            <a:off x="6887268" y="2750609"/>
            <a:ext cx="1060749" cy="901859"/>
          </a:xfrm>
          <a:prstGeom prst="straightConnector1">
            <a:avLst/>
          </a:prstGeom>
          <a:ln>
            <a:solidFill>
              <a:srgbClr val="00B0F0"/>
            </a:solidFill>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BA1B176A-31A6-AD45-B369-A1BD4E32D451}"/>
              </a:ext>
            </a:extLst>
          </p:cNvPr>
          <p:cNvCxnSpPr>
            <a:cxnSpLocks/>
            <a:stCxn id="6" idx="1"/>
            <a:endCxn id="16" idx="5"/>
          </p:cNvCxnSpPr>
          <p:nvPr/>
        </p:nvCxnSpPr>
        <p:spPr>
          <a:xfrm flipH="1" flipV="1">
            <a:off x="6578066" y="3399051"/>
            <a:ext cx="131012" cy="2534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A3ABE0D9-492E-3C49-B9C7-3F2C13BB3BD3}"/>
              </a:ext>
            </a:extLst>
          </p:cNvPr>
          <p:cNvCxnSpPr>
            <a:cxnSpLocks/>
            <a:stCxn id="6" idx="1"/>
            <a:endCxn id="9" idx="5"/>
          </p:cNvCxnSpPr>
          <p:nvPr/>
        </p:nvCxnSpPr>
        <p:spPr>
          <a:xfrm flipH="1" flipV="1">
            <a:off x="5793994" y="3236561"/>
            <a:ext cx="915084" cy="415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056614A-3952-154C-AA2B-E1C40F4B0902}"/>
              </a:ext>
            </a:extLst>
          </p:cNvPr>
          <p:cNvCxnSpPr>
            <a:cxnSpLocks/>
            <a:stCxn id="6" idx="2"/>
            <a:endCxn id="3" idx="6"/>
          </p:cNvCxnSpPr>
          <p:nvPr/>
        </p:nvCxnSpPr>
        <p:spPr>
          <a:xfrm flipH="1" flipV="1">
            <a:off x="5875416" y="3720460"/>
            <a:ext cx="796757" cy="211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0169A745-D289-E944-8777-ED5C2A5BC244}"/>
              </a:ext>
            </a:extLst>
          </p:cNvPr>
          <p:cNvCxnSpPr>
            <a:cxnSpLocks/>
          </p:cNvCxnSpPr>
          <p:nvPr/>
        </p:nvCxnSpPr>
        <p:spPr>
          <a:xfrm flipH="1">
            <a:off x="6507425" y="3847215"/>
            <a:ext cx="220107" cy="3360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a:xfrm>
            <a:off x="218664" y="228600"/>
            <a:ext cx="8798876" cy="990600"/>
          </a:xfrm>
        </p:spPr>
        <p:txBody>
          <a:bodyPr>
            <a:normAutofit fontScale="90000"/>
          </a:bodyPr>
          <a:lstStyle/>
          <a:p>
            <a:pPr marL="0" indent="0"/>
            <a:r>
              <a:rPr lang="de-CH" sz="3200" dirty="0"/>
              <a:t>Average Silhouette </a:t>
            </a:r>
            <a:r>
              <a:rPr lang="de-CH" sz="3200" dirty="0" err="1"/>
              <a:t>Method</a:t>
            </a:r>
            <a:r>
              <a:rPr lang="de-CH" sz="3200" dirty="0"/>
              <a:t> </a:t>
            </a:r>
            <a:r>
              <a:rPr lang="de-CH" sz="3200" dirty="0" err="1"/>
              <a:t>for</a:t>
            </a:r>
            <a:r>
              <a:rPr lang="de-CH" sz="3200" dirty="0"/>
              <a:t> Optimal Cluster </a:t>
            </a:r>
            <a:r>
              <a:rPr lang="de-CH" sz="3200" dirty="0" err="1"/>
              <a:t>Number</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16</a:t>
            </a:fld>
            <a:endParaRPr kumimoji="0" lang="en-US" dirty="0">
              <a:solidFill>
                <a:srgbClr val="FFFFFF"/>
              </a:solidFill>
            </a:endParaRPr>
          </a:p>
        </p:txBody>
      </p:sp>
      <p:sp>
        <p:nvSpPr>
          <p:cNvPr id="12" name="TextBox 11"/>
          <p:cNvSpPr txBox="1"/>
          <p:nvPr/>
        </p:nvSpPr>
        <p:spPr>
          <a:xfrm>
            <a:off x="218664" y="1873956"/>
            <a:ext cx="4629024" cy="2031325"/>
          </a:xfrm>
          <a:prstGeom prst="rect">
            <a:avLst/>
          </a:prstGeom>
          <a:noFill/>
        </p:spPr>
        <p:txBody>
          <a:bodyPr wrap="square" rtlCol="0">
            <a:spAutoFit/>
          </a:bodyPr>
          <a:lstStyle/>
          <a:p>
            <a:pPr algn="just"/>
            <a:r>
              <a:rPr lang="en-US" sz="1400" dirty="0"/>
              <a:t>“</a:t>
            </a:r>
            <a:r>
              <a:rPr lang="en-GB" sz="1400" dirty="0"/>
              <a:t>The silhouette value is a measure of how similar an object is to its own cluster (cohesion, </a:t>
            </a:r>
            <a:r>
              <a:rPr lang="en-GB" sz="1400" b="1" dirty="0">
                <a:latin typeface="Times New Roman" panose="02020603050405020304" pitchFamily="18" charset="0"/>
                <a:cs typeface="Times New Roman" panose="02020603050405020304" pitchFamily="18" charset="0"/>
              </a:rPr>
              <a:t>a(</a:t>
            </a:r>
            <a:r>
              <a:rPr lang="en-GB" sz="1400" b="1" dirty="0" err="1">
                <a:latin typeface="Times New Roman" panose="02020603050405020304" pitchFamily="18" charset="0"/>
                <a:cs typeface="Times New Roman" panose="02020603050405020304" pitchFamily="18" charset="0"/>
              </a:rPr>
              <a:t>i</a:t>
            </a:r>
            <a:r>
              <a:rPr lang="en-GB" sz="1400" b="1" dirty="0">
                <a:latin typeface="Times New Roman" panose="02020603050405020304" pitchFamily="18" charset="0"/>
                <a:cs typeface="Times New Roman" panose="02020603050405020304" pitchFamily="18" charset="0"/>
              </a:rPr>
              <a:t>)</a:t>
            </a:r>
            <a:r>
              <a:rPr lang="en-GB" sz="1400" dirty="0"/>
              <a:t>) compared to other clusters (separation, </a:t>
            </a:r>
            <a:r>
              <a:rPr lang="en-GB" sz="1400" b="1" dirty="0">
                <a:latin typeface="Times New Roman" panose="02020603050405020304" pitchFamily="18" charset="0"/>
                <a:cs typeface="Times New Roman" panose="02020603050405020304" pitchFamily="18" charset="0"/>
              </a:rPr>
              <a:t>b(</a:t>
            </a:r>
            <a:r>
              <a:rPr lang="en-GB" sz="1400" b="1" dirty="0" err="1">
                <a:latin typeface="Times New Roman" panose="02020603050405020304" pitchFamily="18" charset="0"/>
                <a:cs typeface="Times New Roman" panose="02020603050405020304" pitchFamily="18" charset="0"/>
              </a:rPr>
              <a:t>i</a:t>
            </a:r>
            <a:r>
              <a:rPr lang="en-GB" sz="1400" b="1" dirty="0">
                <a:latin typeface="Times New Roman" panose="02020603050405020304" pitchFamily="18" charset="0"/>
                <a:cs typeface="Times New Roman" panose="02020603050405020304" pitchFamily="18" charset="0"/>
              </a:rPr>
              <a:t>)</a:t>
            </a:r>
            <a:r>
              <a:rPr lang="en-GB" sz="1400" dirty="0"/>
              <a:t>). The silhouette ranges from −1 to +1, where a high value indicates that the object is well matched to its own cluster and poorly matched to </a:t>
            </a:r>
            <a:r>
              <a:rPr lang="en-GB" sz="1400" dirty="0" err="1"/>
              <a:t>neighboring</a:t>
            </a:r>
            <a:r>
              <a:rPr lang="en-GB" sz="1400" dirty="0"/>
              <a:t> clusters. If most objects have a high value, then the clustering configuration is appropriate. If many points have a low or negative value, then the clustering configuration may have too many or too few clusters.</a:t>
            </a:r>
            <a:r>
              <a:rPr lang="en-US" sz="1400" dirty="0"/>
              <a:t>” - Wikipedia</a:t>
            </a:r>
          </a:p>
        </p:txBody>
      </p:sp>
      <p:sp>
        <p:nvSpPr>
          <p:cNvPr id="3" name="Oval 2">
            <a:extLst>
              <a:ext uri="{FF2B5EF4-FFF2-40B4-BE49-F238E27FC236}">
                <a16:creationId xmlns:a16="http://schemas.microsoft.com/office/drawing/2014/main" id="{B0A99883-F561-B74A-BBFB-1062D2300832}"/>
              </a:ext>
            </a:extLst>
          </p:cNvPr>
          <p:cNvSpPr>
            <a:spLocks noChangeAspect="1"/>
          </p:cNvSpPr>
          <p:nvPr/>
        </p:nvSpPr>
        <p:spPr>
          <a:xfrm>
            <a:off x="5623416" y="3594460"/>
            <a:ext cx="252000" cy="252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BB4505F1-CAAA-C344-AF8F-4190F86BF5C9}"/>
              </a:ext>
            </a:extLst>
          </p:cNvPr>
          <p:cNvSpPr>
            <a:spLocks noChangeAspect="1"/>
          </p:cNvSpPr>
          <p:nvPr/>
        </p:nvSpPr>
        <p:spPr>
          <a:xfrm>
            <a:off x="6672173" y="3615563"/>
            <a:ext cx="252000" cy="252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H" sz="1600" dirty="0">
                <a:latin typeface="Times New Roman" panose="02020603050405020304" pitchFamily="18" charset="0"/>
                <a:cs typeface="Times New Roman" panose="02020603050405020304" pitchFamily="18" charset="0"/>
              </a:rPr>
              <a:t>i</a:t>
            </a:r>
          </a:p>
        </p:txBody>
      </p:sp>
      <p:sp>
        <p:nvSpPr>
          <p:cNvPr id="7" name="Oval 6">
            <a:extLst>
              <a:ext uri="{FF2B5EF4-FFF2-40B4-BE49-F238E27FC236}">
                <a16:creationId xmlns:a16="http://schemas.microsoft.com/office/drawing/2014/main" id="{152D3652-D7C2-8141-A046-E7D464C15AD1}"/>
              </a:ext>
            </a:extLst>
          </p:cNvPr>
          <p:cNvSpPr>
            <a:spLocks noChangeAspect="1"/>
          </p:cNvSpPr>
          <p:nvPr/>
        </p:nvSpPr>
        <p:spPr>
          <a:xfrm>
            <a:off x="6310784" y="4162891"/>
            <a:ext cx="252000" cy="252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190F93AA-DF32-EA47-9F71-F2B82A268146}"/>
              </a:ext>
            </a:extLst>
          </p:cNvPr>
          <p:cNvSpPr>
            <a:spLocks noChangeAspect="1"/>
          </p:cNvSpPr>
          <p:nvPr/>
        </p:nvSpPr>
        <p:spPr>
          <a:xfrm>
            <a:off x="5578899" y="3021466"/>
            <a:ext cx="252000" cy="252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D1067A64-7806-6747-931E-C0D2E7357AA2}"/>
              </a:ext>
            </a:extLst>
          </p:cNvPr>
          <p:cNvSpPr>
            <a:spLocks noChangeAspect="1"/>
          </p:cNvSpPr>
          <p:nvPr/>
        </p:nvSpPr>
        <p:spPr>
          <a:xfrm>
            <a:off x="7911112" y="2535514"/>
            <a:ext cx="252000" cy="252000"/>
          </a:xfrm>
          <a:prstGeom prst="ellipse">
            <a:avLst/>
          </a:prstGeom>
          <a:solidFill>
            <a:srgbClr val="8ACC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DDB161D7-628D-A248-BFD5-F275AB9F0F1F}"/>
              </a:ext>
            </a:extLst>
          </p:cNvPr>
          <p:cNvSpPr>
            <a:spLocks noChangeAspect="1"/>
          </p:cNvSpPr>
          <p:nvPr/>
        </p:nvSpPr>
        <p:spPr>
          <a:xfrm>
            <a:off x="7298843" y="2345285"/>
            <a:ext cx="252000" cy="252000"/>
          </a:xfrm>
          <a:prstGeom prst="ellipse">
            <a:avLst/>
          </a:prstGeom>
          <a:solidFill>
            <a:srgbClr val="8ACC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446BF966-15A1-8B4D-B648-0248DAC4CF19}"/>
              </a:ext>
            </a:extLst>
          </p:cNvPr>
          <p:cNvSpPr>
            <a:spLocks noChangeAspect="1"/>
          </p:cNvSpPr>
          <p:nvPr/>
        </p:nvSpPr>
        <p:spPr>
          <a:xfrm>
            <a:off x="8450554" y="2919412"/>
            <a:ext cx="252000" cy="252000"/>
          </a:xfrm>
          <a:prstGeom prst="ellipse">
            <a:avLst/>
          </a:prstGeom>
          <a:solidFill>
            <a:srgbClr val="8ACC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8AE446E5-1926-7C4F-AD1F-D272584DBF68}"/>
              </a:ext>
            </a:extLst>
          </p:cNvPr>
          <p:cNvSpPr>
            <a:spLocks noChangeAspect="1"/>
          </p:cNvSpPr>
          <p:nvPr/>
        </p:nvSpPr>
        <p:spPr>
          <a:xfrm>
            <a:off x="7896390" y="2007766"/>
            <a:ext cx="252000" cy="252000"/>
          </a:xfrm>
          <a:prstGeom prst="ellipse">
            <a:avLst/>
          </a:prstGeom>
          <a:solidFill>
            <a:srgbClr val="8ACC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4" name="Rectangle 3">
            <a:extLst>
              <a:ext uri="{FF2B5EF4-FFF2-40B4-BE49-F238E27FC236}">
                <a16:creationId xmlns:a16="http://schemas.microsoft.com/office/drawing/2014/main" id="{8DC329E2-9A44-CA4E-BCF8-F56AF0789050}"/>
              </a:ext>
            </a:extLst>
          </p:cNvPr>
          <p:cNvSpPr/>
          <p:nvPr/>
        </p:nvSpPr>
        <p:spPr>
          <a:xfrm>
            <a:off x="5098956" y="1660876"/>
            <a:ext cx="3918584" cy="303758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16" name="Oval 15">
            <a:extLst>
              <a:ext uri="{FF2B5EF4-FFF2-40B4-BE49-F238E27FC236}">
                <a16:creationId xmlns:a16="http://schemas.microsoft.com/office/drawing/2014/main" id="{D66874A2-AEFE-C340-8603-A6E117697306}"/>
              </a:ext>
            </a:extLst>
          </p:cNvPr>
          <p:cNvSpPr>
            <a:spLocks noChangeAspect="1"/>
          </p:cNvSpPr>
          <p:nvPr/>
        </p:nvSpPr>
        <p:spPr>
          <a:xfrm>
            <a:off x="6362971" y="3183956"/>
            <a:ext cx="252000" cy="252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86" name="Rectangle 85">
            <a:extLst>
              <a:ext uri="{FF2B5EF4-FFF2-40B4-BE49-F238E27FC236}">
                <a16:creationId xmlns:a16="http://schemas.microsoft.com/office/drawing/2014/main" id="{1774BA54-5CC1-E04E-97F5-C755500F12AA}"/>
              </a:ext>
            </a:extLst>
          </p:cNvPr>
          <p:cNvSpPr>
            <a:spLocks noChangeAspect="1"/>
          </p:cNvSpPr>
          <p:nvPr/>
        </p:nvSpPr>
        <p:spPr>
          <a:xfrm>
            <a:off x="5756360" y="2309057"/>
            <a:ext cx="821603" cy="5174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H" sz="1600" dirty="0">
                <a:solidFill>
                  <a:schemeClr val="tx1"/>
                </a:solidFill>
                <a:latin typeface="Times New Roman" panose="02020603050405020304" pitchFamily="18" charset="0"/>
                <a:cs typeface="Times New Roman" panose="02020603050405020304" pitchFamily="18" charset="0"/>
              </a:rPr>
              <a:t>C</a:t>
            </a:r>
            <a:r>
              <a:rPr lang="en-CH" sz="1600" baseline="-25000" dirty="0">
                <a:solidFill>
                  <a:schemeClr val="tx1"/>
                </a:solidFill>
                <a:latin typeface="Times New Roman" panose="02020603050405020304" pitchFamily="18" charset="0"/>
                <a:cs typeface="Times New Roman" panose="02020603050405020304" pitchFamily="18" charset="0"/>
              </a:rPr>
              <a:t>i</a:t>
            </a:r>
          </a:p>
        </p:txBody>
      </p:sp>
      <p:sp>
        <p:nvSpPr>
          <p:cNvPr id="88" name="Rectangle 87">
            <a:extLst>
              <a:ext uri="{FF2B5EF4-FFF2-40B4-BE49-F238E27FC236}">
                <a16:creationId xmlns:a16="http://schemas.microsoft.com/office/drawing/2014/main" id="{EFD26C73-961E-614C-996C-CA3C4AB66E7C}"/>
              </a:ext>
            </a:extLst>
          </p:cNvPr>
          <p:cNvSpPr>
            <a:spLocks noChangeAspect="1"/>
          </p:cNvSpPr>
          <p:nvPr/>
        </p:nvSpPr>
        <p:spPr>
          <a:xfrm>
            <a:off x="6779640" y="1790530"/>
            <a:ext cx="821603" cy="51741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H" sz="1600" dirty="0">
                <a:solidFill>
                  <a:schemeClr val="tx1"/>
                </a:solidFill>
                <a:latin typeface="Times New Roman" panose="02020603050405020304" pitchFamily="18" charset="0"/>
                <a:cs typeface="Times New Roman" panose="02020603050405020304" pitchFamily="18" charset="0"/>
              </a:rPr>
              <a:t>C</a:t>
            </a:r>
            <a:r>
              <a:rPr lang="en-CH" sz="1600" baseline="-25000" dirty="0">
                <a:solidFill>
                  <a:schemeClr val="tx1"/>
                </a:solidFill>
                <a:latin typeface="Times New Roman" panose="02020603050405020304" pitchFamily="18" charset="0"/>
                <a:cs typeface="Times New Roman" panose="02020603050405020304" pitchFamily="18" charset="0"/>
              </a:rPr>
              <a:t>k</a:t>
            </a:r>
          </a:p>
        </p:txBody>
      </p:sp>
      <p:grpSp>
        <p:nvGrpSpPr>
          <p:cNvPr id="94" name="Group 93">
            <a:extLst>
              <a:ext uri="{FF2B5EF4-FFF2-40B4-BE49-F238E27FC236}">
                <a16:creationId xmlns:a16="http://schemas.microsoft.com/office/drawing/2014/main" id="{C7A98919-153E-3D43-B464-C6401F45F349}"/>
              </a:ext>
            </a:extLst>
          </p:cNvPr>
          <p:cNvGrpSpPr/>
          <p:nvPr/>
        </p:nvGrpSpPr>
        <p:grpSpPr>
          <a:xfrm>
            <a:off x="1143672" y="4132224"/>
            <a:ext cx="2779008" cy="2429846"/>
            <a:chOff x="612648" y="3201538"/>
            <a:chExt cx="2779008" cy="2429846"/>
          </a:xfrm>
        </p:grpSpPr>
        <p:pic>
          <p:nvPicPr>
            <p:cNvPr id="89" name="Picture 88">
              <a:extLst>
                <a:ext uri="{FF2B5EF4-FFF2-40B4-BE49-F238E27FC236}">
                  <a16:creationId xmlns:a16="http://schemas.microsoft.com/office/drawing/2014/main" id="{673886BB-D1B3-2A41-B49D-312A2C2583CA}"/>
                </a:ext>
              </a:extLst>
            </p:cNvPr>
            <p:cNvPicPr>
              <a:picLocks noChangeAspect="1"/>
            </p:cNvPicPr>
            <p:nvPr/>
          </p:nvPicPr>
          <p:blipFill rotWithShape="1">
            <a:blip r:embed="rId3"/>
            <a:srcRect b="91520"/>
            <a:stretch/>
          </p:blipFill>
          <p:spPr>
            <a:xfrm>
              <a:off x="612648" y="3201538"/>
              <a:ext cx="2779008" cy="581555"/>
            </a:xfrm>
            <a:prstGeom prst="rect">
              <a:avLst/>
            </a:prstGeom>
          </p:spPr>
        </p:pic>
        <p:pic>
          <p:nvPicPr>
            <p:cNvPr id="91" name="Picture 90">
              <a:extLst>
                <a:ext uri="{FF2B5EF4-FFF2-40B4-BE49-F238E27FC236}">
                  <a16:creationId xmlns:a16="http://schemas.microsoft.com/office/drawing/2014/main" id="{1FE30A81-8F7A-D34E-B1A4-20E53A3CBD40}"/>
                </a:ext>
              </a:extLst>
            </p:cNvPr>
            <p:cNvPicPr>
              <a:picLocks noChangeAspect="1"/>
            </p:cNvPicPr>
            <p:nvPr/>
          </p:nvPicPr>
          <p:blipFill rotWithShape="1">
            <a:blip r:embed="rId3"/>
            <a:srcRect t="37425" b="54444"/>
            <a:stretch/>
          </p:blipFill>
          <p:spPr>
            <a:xfrm>
              <a:off x="612648" y="3884087"/>
              <a:ext cx="2779008" cy="557608"/>
            </a:xfrm>
            <a:prstGeom prst="rect">
              <a:avLst/>
            </a:prstGeom>
          </p:spPr>
        </p:pic>
        <p:pic>
          <p:nvPicPr>
            <p:cNvPr id="92" name="Picture 91">
              <a:extLst>
                <a:ext uri="{FF2B5EF4-FFF2-40B4-BE49-F238E27FC236}">
                  <a16:creationId xmlns:a16="http://schemas.microsoft.com/office/drawing/2014/main" id="{1FE58E80-E11B-D343-B7FB-627622B6C208}"/>
                </a:ext>
              </a:extLst>
            </p:cNvPr>
            <p:cNvPicPr>
              <a:picLocks noChangeAspect="1"/>
            </p:cNvPicPr>
            <p:nvPr/>
          </p:nvPicPr>
          <p:blipFill rotWithShape="1">
            <a:blip r:embed="rId3"/>
            <a:srcRect t="60068" r="30721" b="30972"/>
            <a:stretch/>
          </p:blipFill>
          <p:spPr>
            <a:xfrm>
              <a:off x="612648" y="4542689"/>
              <a:ext cx="1925279" cy="614464"/>
            </a:xfrm>
            <a:prstGeom prst="rect">
              <a:avLst/>
            </a:prstGeom>
          </p:spPr>
        </p:pic>
        <p:pic>
          <p:nvPicPr>
            <p:cNvPr id="93" name="Picture 92">
              <a:extLst>
                <a:ext uri="{FF2B5EF4-FFF2-40B4-BE49-F238E27FC236}">
                  <a16:creationId xmlns:a16="http://schemas.microsoft.com/office/drawing/2014/main" id="{043E0615-F361-9546-8CD1-B7D9D2947F6E}"/>
                </a:ext>
              </a:extLst>
            </p:cNvPr>
            <p:cNvPicPr>
              <a:picLocks noChangeAspect="1"/>
            </p:cNvPicPr>
            <p:nvPr/>
          </p:nvPicPr>
          <p:blipFill rotWithShape="1">
            <a:blip r:embed="rId3"/>
            <a:srcRect t="94558"/>
            <a:stretch/>
          </p:blipFill>
          <p:spPr>
            <a:xfrm>
              <a:off x="612648" y="5258147"/>
              <a:ext cx="2779008" cy="373237"/>
            </a:xfrm>
            <a:prstGeom prst="rect">
              <a:avLst/>
            </a:prstGeom>
          </p:spPr>
        </p:pic>
      </p:grpSp>
      <p:sp>
        <p:nvSpPr>
          <p:cNvPr id="98" name="Rectangle 97">
            <a:extLst>
              <a:ext uri="{FF2B5EF4-FFF2-40B4-BE49-F238E27FC236}">
                <a16:creationId xmlns:a16="http://schemas.microsoft.com/office/drawing/2014/main" id="{13C155D5-ABCE-AF4D-B8FA-E7080069B6B7}"/>
              </a:ext>
            </a:extLst>
          </p:cNvPr>
          <p:cNvSpPr>
            <a:spLocks noChangeAspect="1"/>
          </p:cNvSpPr>
          <p:nvPr/>
        </p:nvSpPr>
        <p:spPr>
          <a:xfrm>
            <a:off x="5702426" y="4016170"/>
            <a:ext cx="495067" cy="27744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Times New Roman" panose="02020603050405020304" pitchFamily="18" charset="0"/>
                <a:cs typeface="Times New Roman" panose="02020603050405020304" pitchFamily="18" charset="0"/>
              </a:rPr>
              <a:t>a</a:t>
            </a:r>
            <a:r>
              <a:rPr lang="en-CH" sz="1600" dirty="0">
                <a:solidFill>
                  <a:schemeClr val="tx1"/>
                </a:solidFill>
                <a:latin typeface="Times New Roman" panose="02020603050405020304" pitchFamily="18" charset="0"/>
                <a:cs typeface="Times New Roman" panose="02020603050405020304" pitchFamily="18" charset="0"/>
              </a:rPr>
              <a:t>(i)</a:t>
            </a:r>
            <a:endParaRPr lang="en-CH" sz="1600" baseline="-25000" dirty="0">
              <a:solidFill>
                <a:schemeClr val="tx1"/>
              </a:solidFill>
              <a:latin typeface="Times New Roman" panose="02020603050405020304" pitchFamily="18" charset="0"/>
              <a:cs typeface="Times New Roman" panose="02020603050405020304" pitchFamily="18" charset="0"/>
            </a:endParaRPr>
          </a:p>
        </p:txBody>
      </p:sp>
      <p:sp>
        <p:nvSpPr>
          <p:cNvPr id="99" name="Rectangle 98">
            <a:extLst>
              <a:ext uri="{FF2B5EF4-FFF2-40B4-BE49-F238E27FC236}">
                <a16:creationId xmlns:a16="http://schemas.microsoft.com/office/drawing/2014/main" id="{E163CE50-7A35-0245-9C4E-332420C2AB56}"/>
              </a:ext>
            </a:extLst>
          </p:cNvPr>
          <p:cNvSpPr>
            <a:spLocks noChangeAspect="1"/>
          </p:cNvSpPr>
          <p:nvPr/>
        </p:nvSpPr>
        <p:spPr>
          <a:xfrm>
            <a:off x="8244107" y="2345493"/>
            <a:ext cx="576957" cy="27744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latin typeface="Times New Roman" panose="02020603050405020304" pitchFamily="18" charset="0"/>
                <a:cs typeface="Times New Roman" panose="02020603050405020304" pitchFamily="18" charset="0"/>
              </a:rPr>
              <a:t>b</a:t>
            </a:r>
            <a:r>
              <a:rPr lang="en-CH" sz="1600" dirty="0">
                <a:solidFill>
                  <a:schemeClr val="tx1"/>
                </a:solidFill>
                <a:latin typeface="Times New Roman" panose="02020603050405020304" pitchFamily="18" charset="0"/>
                <a:cs typeface="Times New Roman" panose="02020603050405020304" pitchFamily="18" charset="0"/>
              </a:rPr>
              <a:t>(i)</a:t>
            </a:r>
            <a:endParaRPr lang="en-CH" sz="1600" baseline="-25000" dirty="0">
              <a:solidFill>
                <a:schemeClr val="tx1"/>
              </a:solidFill>
              <a:latin typeface="Times New Roman" panose="02020603050405020304" pitchFamily="18" charset="0"/>
              <a:cs typeface="Times New Roman" panose="02020603050405020304" pitchFamily="18" charset="0"/>
            </a:endParaRPr>
          </a:p>
        </p:txBody>
      </p:sp>
      <p:sp>
        <p:nvSpPr>
          <p:cNvPr id="102" name="TextBox 101">
            <a:extLst>
              <a:ext uri="{FF2B5EF4-FFF2-40B4-BE49-F238E27FC236}">
                <a16:creationId xmlns:a16="http://schemas.microsoft.com/office/drawing/2014/main" id="{D5D10578-74C9-224B-B488-3116A3C749D6}"/>
              </a:ext>
            </a:extLst>
          </p:cNvPr>
          <p:cNvSpPr txBox="1"/>
          <p:nvPr/>
        </p:nvSpPr>
        <p:spPr>
          <a:xfrm>
            <a:off x="8194515" y="6611779"/>
            <a:ext cx="883138" cy="246221"/>
          </a:xfrm>
          <a:prstGeom prst="rect">
            <a:avLst/>
          </a:prstGeom>
          <a:noFill/>
        </p:spPr>
        <p:txBody>
          <a:bodyPr wrap="square" rtlCol="0">
            <a:spAutoFit/>
          </a:bodyPr>
          <a:lstStyle/>
          <a:p>
            <a:r>
              <a:rPr lang="de-CH" sz="1000" dirty="0" err="1">
                <a:solidFill>
                  <a:srgbClr val="000000"/>
                </a:solidFill>
              </a:rPr>
              <a:t>wikipedia</a:t>
            </a:r>
            <a:endParaRPr lang="de-CH" sz="1000" dirty="0">
              <a:solidFill>
                <a:srgbClr val="000000"/>
              </a:solidFill>
            </a:endParaRPr>
          </a:p>
        </p:txBody>
      </p:sp>
      <p:sp>
        <p:nvSpPr>
          <p:cNvPr id="103" name="TextBox 102">
            <a:extLst>
              <a:ext uri="{FF2B5EF4-FFF2-40B4-BE49-F238E27FC236}">
                <a16:creationId xmlns:a16="http://schemas.microsoft.com/office/drawing/2014/main" id="{4463A940-F5D9-C94E-A650-F1E875A9B470}"/>
              </a:ext>
            </a:extLst>
          </p:cNvPr>
          <p:cNvSpPr txBox="1"/>
          <p:nvPr/>
        </p:nvSpPr>
        <p:spPr>
          <a:xfrm>
            <a:off x="4439352" y="5079963"/>
            <a:ext cx="4381712" cy="954107"/>
          </a:xfrm>
          <a:prstGeom prst="rect">
            <a:avLst/>
          </a:prstGeom>
          <a:noFill/>
        </p:spPr>
        <p:txBody>
          <a:bodyPr wrap="square" rtlCol="0">
            <a:spAutoFit/>
          </a:bodyPr>
          <a:lstStyle/>
          <a:p>
            <a:pPr algn="just"/>
            <a:r>
              <a:rPr lang="de-CH" sz="1400" dirty="0"/>
              <a:t>The optimal </a:t>
            </a:r>
            <a:r>
              <a:rPr lang="de-CH" sz="1400" dirty="0" err="1"/>
              <a:t>number</a:t>
            </a:r>
            <a:r>
              <a:rPr lang="de-CH" sz="1400" dirty="0"/>
              <a:t> </a:t>
            </a:r>
            <a:r>
              <a:rPr lang="de-CH" sz="1400" dirty="0" err="1"/>
              <a:t>of</a:t>
            </a:r>
            <a:r>
              <a:rPr lang="de-CH" sz="1400" dirty="0"/>
              <a:t> </a:t>
            </a:r>
            <a:r>
              <a:rPr lang="de-CH" sz="1400" dirty="0" err="1"/>
              <a:t>clusters</a:t>
            </a:r>
            <a:r>
              <a:rPr lang="de-CH" sz="1400" dirty="0"/>
              <a:t> </a:t>
            </a:r>
            <a:r>
              <a:rPr lang="de-CH" sz="1400" dirty="0" err="1"/>
              <a:t>is</a:t>
            </a:r>
            <a:r>
              <a:rPr lang="de-CH" sz="1400" dirty="0"/>
              <a:t> </a:t>
            </a:r>
            <a:r>
              <a:rPr lang="de-CH" sz="1400" dirty="0" err="1"/>
              <a:t>based</a:t>
            </a:r>
            <a:r>
              <a:rPr lang="de-CH" sz="1400" dirty="0"/>
              <a:t> on </a:t>
            </a:r>
            <a:r>
              <a:rPr lang="de-CH" sz="1400" dirty="0" err="1"/>
              <a:t>the</a:t>
            </a:r>
            <a:r>
              <a:rPr lang="de-CH" sz="1400" dirty="0"/>
              <a:t> </a:t>
            </a:r>
            <a:r>
              <a:rPr lang="de-CH" sz="1400" dirty="0" err="1"/>
              <a:t>average</a:t>
            </a:r>
            <a:r>
              <a:rPr lang="de-CH" sz="1400" dirty="0"/>
              <a:t> </a:t>
            </a:r>
            <a:r>
              <a:rPr lang="de-CH" sz="1400" dirty="0" err="1"/>
              <a:t>silhouette</a:t>
            </a:r>
            <a:r>
              <a:rPr lang="de-CH" sz="1400" dirty="0"/>
              <a:t> </a:t>
            </a:r>
            <a:r>
              <a:rPr lang="de-CH" sz="1400" dirty="0" err="1"/>
              <a:t>of</a:t>
            </a:r>
            <a:r>
              <a:rPr lang="de-CH" sz="1400" dirty="0"/>
              <a:t> all </a:t>
            </a:r>
            <a:r>
              <a:rPr lang="de-CH" sz="1400" dirty="0" err="1"/>
              <a:t>data</a:t>
            </a:r>
            <a:r>
              <a:rPr lang="de-CH" sz="1400" dirty="0"/>
              <a:t> </a:t>
            </a:r>
            <a:r>
              <a:rPr lang="de-CH" sz="1400" dirty="0" err="1"/>
              <a:t>points</a:t>
            </a:r>
            <a:r>
              <a:rPr lang="de-CH" sz="1400" dirty="0"/>
              <a:t>, </a:t>
            </a:r>
            <a:r>
              <a:rPr lang="de-CH" sz="1400" dirty="0" err="1"/>
              <a:t>calculated</a:t>
            </a:r>
            <a:r>
              <a:rPr lang="de-CH" sz="1400" dirty="0"/>
              <a:t> </a:t>
            </a:r>
            <a:r>
              <a:rPr lang="de-CH" sz="1400" dirty="0" err="1"/>
              <a:t>for</a:t>
            </a:r>
            <a:r>
              <a:rPr lang="de-CH" sz="1400" dirty="0"/>
              <a:t> different </a:t>
            </a:r>
            <a:r>
              <a:rPr lang="de-CH" sz="1400" dirty="0" err="1"/>
              <a:t>cluster</a:t>
            </a:r>
            <a:r>
              <a:rPr lang="de-CH" sz="1400" dirty="0"/>
              <a:t> </a:t>
            </a:r>
            <a:r>
              <a:rPr lang="de-CH" sz="1400" dirty="0" err="1"/>
              <a:t>numbers</a:t>
            </a:r>
            <a:r>
              <a:rPr lang="de-CH" sz="1400" dirty="0"/>
              <a:t>. The optimal </a:t>
            </a:r>
            <a:r>
              <a:rPr lang="de-CH" sz="1400" dirty="0" err="1"/>
              <a:t>number</a:t>
            </a:r>
            <a:r>
              <a:rPr lang="de-CH" sz="1400" dirty="0"/>
              <a:t> </a:t>
            </a:r>
            <a:r>
              <a:rPr lang="de-CH" sz="1400" dirty="0" err="1"/>
              <a:t>of</a:t>
            </a:r>
            <a:r>
              <a:rPr lang="de-CH" sz="1400" dirty="0"/>
              <a:t> </a:t>
            </a:r>
            <a:r>
              <a:rPr lang="de-CH" sz="1400" dirty="0" err="1"/>
              <a:t>clusters</a:t>
            </a:r>
            <a:r>
              <a:rPr lang="de-CH" sz="1400" dirty="0"/>
              <a:t> </a:t>
            </a:r>
            <a:r>
              <a:rPr lang="de-CH" sz="1400" dirty="0" err="1"/>
              <a:t>should</a:t>
            </a:r>
            <a:r>
              <a:rPr lang="de-CH" sz="1400" dirty="0"/>
              <a:t> </a:t>
            </a:r>
            <a:r>
              <a:rPr lang="de-CH" sz="1400" dirty="0" err="1"/>
              <a:t>lead</a:t>
            </a:r>
            <a:r>
              <a:rPr lang="de-CH" sz="1400" dirty="0"/>
              <a:t> </a:t>
            </a:r>
            <a:r>
              <a:rPr lang="de-CH" sz="1400" dirty="0" err="1"/>
              <a:t>to</a:t>
            </a:r>
            <a:r>
              <a:rPr lang="de-CH" sz="1400" dirty="0"/>
              <a:t> </a:t>
            </a:r>
            <a:r>
              <a:rPr lang="de-CH" sz="1400" dirty="0" err="1"/>
              <a:t>the</a:t>
            </a:r>
            <a:r>
              <a:rPr lang="de-CH" sz="1400" dirty="0"/>
              <a:t> </a:t>
            </a:r>
            <a:r>
              <a:rPr lang="de-CH" sz="1400" dirty="0" err="1"/>
              <a:t>largest</a:t>
            </a:r>
            <a:r>
              <a:rPr lang="de-CH" sz="1400" dirty="0"/>
              <a:t> </a:t>
            </a:r>
            <a:r>
              <a:rPr lang="de-CH" sz="1400" dirty="0" err="1"/>
              <a:t>mean</a:t>
            </a:r>
            <a:r>
              <a:rPr lang="de-CH" sz="1400" dirty="0"/>
              <a:t> </a:t>
            </a:r>
            <a:r>
              <a:rPr lang="de-CH" sz="1400" dirty="0" err="1"/>
              <a:t>silhouette</a:t>
            </a:r>
            <a:r>
              <a:rPr lang="de-CH" sz="1400" dirty="0"/>
              <a:t>.</a:t>
            </a:r>
            <a:endParaRPr lang="en-US" sz="1400" dirty="0"/>
          </a:p>
        </p:txBody>
      </p:sp>
    </p:spTree>
    <p:extLst>
      <p:ext uri="{BB962C8B-B14F-4D97-AF65-F5344CB8AC3E}">
        <p14:creationId xmlns:p14="http://schemas.microsoft.com/office/powerpoint/2010/main" val="854442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K-</a:t>
            </a:r>
            <a:r>
              <a:rPr lang="de-CH" sz="3200" dirty="0" err="1"/>
              <a:t>Means</a:t>
            </a:r>
            <a:r>
              <a:rPr lang="de-CH" sz="3200" dirty="0"/>
              <a:t> Clustering on City Data</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17</a:t>
            </a:fld>
            <a:endParaRPr kumimoji="0" lang="en-US" dirty="0">
              <a:solidFill>
                <a:srgbClr val="FFFFFF"/>
              </a:solidFill>
            </a:endParaRPr>
          </a:p>
        </p:txBody>
      </p:sp>
      <p:sp>
        <p:nvSpPr>
          <p:cNvPr id="12" name="TextBox 11"/>
          <p:cNvSpPr txBox="1"/>
          <p:nvPr/>
        </p:nvSpPr>
        <p:spPr>
          <a:xfrm>
            <a:off x="1087498" y="4925133"/>
            <a:ext cx="2374134" cy="523220"/>
          </a:xfrm>
          <a:prstGeom prst="rect">
            <a:avLst/>
          </a:prstGeom>
          <a:noFill/>
        </p:spPr>
        <p:txBody>
          <a:bodyPr wrap="square" rtlCol="0">
            <a:spAutoFit/>
          </a:bodyPr>
          <a:lstStyle/>
          <a:p>
            <a:r>
              <a:rPr lang="en-US" sz="1400" dirty="0"/>
              <a:t>Three clusters seem to be optimal to group the cities</a:t>
            </a:r>
          </a:p>
        </p:txBody>
      </p:sp>
      <p:pic>
        <p:nvPicPr>
          <p:cNvPr id="4" name="Picture 3">
            <a:extLst>
              <a:ext uri="{FF2B5EF4-FFF2-40B4-BE49-F238E27FC236}">
                <a16:creationId xmlns:a16="http://schemas.microsoft.com/office/drawing/2014/main" id="{8508638A-3A40-AC47-95BD-A12D2C7A200A}"/>
              </a:ext>
            </a:extLst>
          </p:cNvPr>
          <p:cNvPicPr>
            <a:picLocks noChangeAspect="1"/>
          </p:cNvPicPr>
          <p:nvPr/>
        </p:nvPicPr>
        <p:blipFill>
          <a:blip r:embed="rId3"/>
          <a:stretch>
            <a:fillRect/>
          </a:stretch>
        </p:blipFill>
        <p:spPr>
          <a:xfrm>
            <a:off x="382859" y="1858108"/>
            <a:ext cx="3407019" cy="2725615"/>
          </a:xfrm>
          <a:prstGeom prst="rect">
            <a:avLst/>
          </a:prstGeom>
        </p:spPr>
      </p:pic>
      <p:pic>
        <p:nvPicPr>
          <p:cNvPr id="6" name="Picture 5">
            <a:extLst>
              <a:ext uri="{FF2B5EF4-FFF2-40B4-BE49-F238E27FC236}">
                <a16:creationId xmlns:a16="http://schemas.microsoft.com/office/drawing/2014/main" id="{1BEA1885-78C1-DD4E-BF26-9A08E9A141F7}"/>
              </a:ext>
            </a:extLst>
          </p:cNvPr>
          <p:cNvPicPr>
            <a:picLocks noChangeAspect="1"/>
          </p:cNvPicPr>
          <p:nvPr/>
        </p:nvPicPr>
        <p:blipFill>
          <a:blip r:embed="rId4"/>
          <a:stretch>
            <a:fillRect/>
          </a:stretch>
        </p:blipFill>
        <p:spPr>
          <a:xfrm>
            <a:off x="4822065" y="2309446"/>
            <a:ext cx="4321935" cy="4548554"/>
          </a:xfrm>
          <a:prstGeom prst="rect">
            <a:avLst/>
          </a:prstGeom>
        </p:spPr>
      </p:pic>
      <p:sp>
        <p:nvSpPr>
          <p:cNvPr id="9" name="TextBox 8">
            <a:extLst>
              <a:ext uri="{FF2B5EF4-FFF2-40B4-BE49-F238E27FC236}">
                <a16:creationId xmlns:a16="http://schemas.microsoft.com/office/drawing/2014/main" id="{CAAF7D57-D719-494C-8118-43EA77AA6587}"/>
              </a:ext>
            </a:extLst>
          </p:cNvPr>
          <p:cNvSpPr txBox="1"/>
          <p:nvPr/>
        </p:nvSpPr>
        <p:spPr>
          <a:xfrm>
            <a:off x="5940851" y="1699056"/>
            <a:ext cx="1491579" cy="307777"/>
          </a:xfrm>
          <a:prstGeom prst="rect">
            <a:avLst/>
          </a:prstGeom>
          <a:noFill/>
        </p:spPr>
        <p:txBody>
          <a:bodyPr wrap="square" rtlCol="0">
            <a:spAutoFit/>
          </a:bodyPr>
          <a:lstStyle/>
          <a:p>
            <a:r>
              <a:rPr lang="en-US" sz="1400" dirty="0"/>
              <a:t>Feature Variables</a:t>
            </a:r>
          </a:p>
        </p:txBody>
      </p:sp>
      <p:sp>
        <p:nvSpPr>
          <p:cNvPr id="10" name="TextBox 9">
            <a:extLst>
              <a:ext uri="{FF2B5EF4-FFF2-40B4-BE49-F238E27FC236}">
                <a16:creationId xmlns:a16="http://schemas.microsoft.com/office/drawing/2014/main" id="{3EF8E70B-29F4-4149-A9A4-58F1DDCC4964}"/>
              </a:ext>
            </a:extLst>
          </p:cNvPr>
          <p:cNvSpPr txBox="1"/>
          <p:nvPr/>
        </p:nvSpPr>
        <p:spPr>
          <a:xfrm>
            <a:off x="7688754" y="1704219"/>
            <a:ext cx="1291124" cy="307777"/>
          </a:xfrm>
          <a:prstGeom prst="rect">
            <a:avLst/>
          </a:prstGeom>
          <a:noFill/>
        </p:spPr>
        <p:txBody>
          <a:bodyPr wrap="square" rtlCol="0">
            <a:spAutoFit/>
          </a:bodyPr>
          <a:lstStyle/>
          <a:p>
            <a:r>
              <a:rPr lang="en-US" sz="1400" dirty="0"/>
              <a:t>Label Variable</a:t>
            </a:r>
          </a:p>
        </p:txBody>
      </p:sp>
      <p:sp>
        <p:nvSpPr>
          <p:cNvPr id="7" name="Left Bracket 6">
            <a:extLst>
              <a:ext uri="{FF2B5EF4-FFF2-40B4-BE49-F238E27FC236}">
                <a16:creationId xmlns:a16="http://schemas.microsoft.com/office/drawing/2014/main" id="{367EDECA-15AA-3C40-939B-4F73AAD6BDF3}"/>
              </a:ext>
            </a:extLst>
          </p:cNvPr>
          <p:cNvSpPr/>
          <p:nvPr/>
        </p:nvSpPr>
        <p:spPr>
          <a:xfrm rot="5400000">
            <a:off x="6566477" y="1052833"/>
            <a:ext cx="180000" cy="2088000"/>
          </a:xfrm>
          <a:prstGeom prst="leftBracket">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14" name="Left Bracket 13">
            <a:extLst>
              <a:ext uri="{FF2B5EF4-FFF2-40B4-BE49-F238E27FC236}">
                <a16:creationId xmlns:a16="http://schemas.microsoft.com/office/drawing/2014/main" id="{05BDDD9C-4F49-0542-A3C0-6A65E7D44112}"/>
              </a:ext>
            </a:extLst>
          </p:cNvPr>
          <p:cNvSpPr/>
          <p:nvPr/>
        </p:nvSpPr>
        <p:spPr>
          <a:xfrm rot="5400000">
            <a:off x="7878715" y="1865021"/>
            <a:ext cx="180000" cy="468000"/>
          </a:xfrm>
          <a:prstGeom prst="leftBracket">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1757383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K-</a:t>
            </a:r>
            <a:r>
              <a:rPr lang="de-CH" sz="3200" dirty="0" err="1"/>
              <a:t>Means</a:t>
            </a:r>
            <a:r>
              <a:rPr lang="de-CH" sz="3200" dirty="0"/>
              <a:t> Clustering on City Data</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18</a:t>
            </a:fld>
            <a:endParaRPr kumimoji="0" lang="en-US" dirty="0">
              <a:solidFill>
                <a:srgbClr val="FFFFFF"/>
              </a:solidFill>
            </a:endParaRPr>
          </a:p>
        </p:txBody>
      </p:sp>
      <p:sp>
        <p:nvSpPr>
          <p:cNvPr id="12" name="TextBox 11"/>
          <p:cNvSpPr txBox="1"/>
          <p:nvPr/>
        </p:nvSpPr>
        <p:spPr>
          <a:xfrm>
            <a:off x="395179" y="1930605"/>
            <a:ext cx="2374134" cy="738664"/>
          </a:xfrm>
          <a:prstGeom prst="rect">
            <a:avLst/>
          </a:prstGeom>
          <a:noFill/>
        </p:spPr>
        <p:txBody>
          <a:bodyPr wrap="square" rtlCol="0">
            <a:spAutoFit/>
          </a:bodyPr>
          <a:lstStyle/>
          <a:p>
            <a:r>
              <a:rPr lang="en-US" sz="1400" dirty="0"/>
              <a:t>Grouping in three clusters agrees with what could be intuitively grouped</a:t>
            </a:r>
          </a:p>
        </p:txBody>
      </p:sp>
      <p:pic>
        <p:nvPicPr>
          <p:cNvPr id="6" name="Picture 5" descr="Map&#10;&#10;Description automatically generated">
            <a:extLst>
              <a:ext uri="{FF2B5EF4-FFF2-40B4-BE49-F238E27FC236}">
                <a16:creationId xmlns:a16="http://schemas.microsoft.com/office/drawing/2014/main" id="{7F6719F3-3744-F342-B623-82142E971A19}"/>
              </a:ext>
            </a:extLst>
          </p:cNvPr>
          <p:cNvPicPr>
            <a:picLocks noChangeAspect="1"/>
          </p:cNvPicPr>
          <p:nvPr/>
        </p:nvPicPr>
        <p:blipFill>
          <a:blip r:embed="rId3"/>
          <a:stretch>
            <a:fillRect/>
          </a:stretch>
        </p:blipFill>
        <p:spPr>
          <a:xfrm>
            <a:off x="3398935" y="1578215"/>
            <a:ext cx="5671155" cy="3087570"/>
          </a:xfrm>
          <a:prstGeom prst="rect">
            <a:avLst/>
          </a:prstGeom>
        </p:spPr>
      </p:pic>
      <p:pic>
        <p:nvPicPr>
          <p:cNvPr id="4" name="Picture 3">
            <a:extLst>
              <a:ext uri="{FF2B5EF4-FFF2-40B4-BE49-F238E27FC236}">
                <a16:creationId xmlns:a16="http://schemas.microsoft.com/office/drawing/2014/main" id="{0CE4BF47-A4DD-894D-9378-1F40804DF344}"/>
              </a:ext>
            </a:extLst>
          </p:cNvPr>
          <p:cNvPicPr>
            <a:picLocks noChangeAspect="1"/>
          </p:cNvPicPr>
          <p:nvPr/>
        </p:nvPicPr>
        <p:blipFill rotWithShape="1">
          <a:blip r:embed="rId4"/>
          <a:srcRect l="8150" t="7522" r="8635" b="68034"/>
          <a:stretch/>
        </p:blipFill>
        <p:spPr>
          <a:xfrm>
            <a:off x="132525" y="4665785"/>
            <a:ext cx="5273576" cy="2192215"/>
          </a:xfrm>
          <a:prstGeom prst="rect">
            <a:avLst/>
          </a:prstGeom>
        </p:spPr>
      </p:pic>
      <p:sp>
        <p:nvSpPr>
          <p:cNvPr id="9" name="TextBox 8">
            <a:extLst>
              <a:ext uri="{FF2B5EF4-FFF2-40B4-BE49-F238E27FC236}">
                <a16:creationId xmlns:a16="http://schemas.microsoft.com/office/drawing/2014/main" id="{5D030AD2-34F4-174F-98FA-043EADE7E0A3}"/>
              </a:ext>
            </a:extLst>
          </p:cNvPr>
          <p:cNvSpPr txBox="1"/>
          <p:nvPr/>
        </p:nvSpPr>
        <p:spPr>
          <a:xfrm>
            <a:off x="5406101" y="5279785"/>
            <a:ext cx="3127525" cy="954107"/>
          </a:xfrm>
          <a:prstGeom prst="rect">
            <a:avLst/>
          </a:prstGeom>
          <a:noFill/>
        </p:spPr>
        <p:txBody>
          <a:bodyPr wrap="square" rtlCol="0">
            <a:spAutoFit/>
          </a:bodyPr>
          <a:lstStyle/>
          <a:p>
            <a:r>
              <a:rPr lang="en-US" sz="1400" dirty="0"/>
              <a:t>Original distance table sorted according to the three clusters</a:t>
            </a:r>
          </a:p>
          <a:p>
            <a:endParaRPr lang="en-US" sz="1400" dirty="0"/>
          </a:p>
          <a:p>
            <a:r>
              <a:rPr lang="en-US" sz="1400" dirty="0"/>
              <a:t>Blue indicates small and red large values</a:t>
            </a:r>
          </a:p>
        </p:txBody>
      </p:sp>
    </p:spTree>
    <p:extLst>
      <p:ext uri="{BB962C8B-B14F-4D97-AF65-F5344CB8AC3E}">
        <p14:creationId xmlns:p14="http://schemas.microsoft.com/office/powerpoint/2010/main" val="120276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PCA Plots </a:t>
            </a:r>
            <a:r>
              <a:rPr lang="de-CH" sz="3200" dirty="0" err="1"/>
              <a:t>with</a:t>
            </a:r>
            <a:r>
              <a:rPr lang="de-CH" sz="3200" dirty="0"/>
              <a:t> Cluster Information</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19</a:t>
            </a:fld>
            <a:endParaRPr kumimoji="0" lang="en-US" dirty="0">
              <a:solidFill>
                <a:srgbClr val="FFFFFF"/>
              </a:solidFill>
            </a:endParaRPr>
          </a:p>
        </p:txBody>
      </p:sp>
      <p:sp>
        <p:nvSpPr>
          <p:cNvPr id="12" name="TextBox 11"/>
          <p:cNvSpPr txBox="1"/>
          <p:nvPr/>
        </p:nvSpPr>
        <p:spPr>
          <a:xfrm>
            <a:off x="2889803" y="5264206"/>
            <a:ext cx="3599090" cy="1169551"/>
          </a:xfrm>
          <a:prstGeom prst="rect">
            <a:avLst/>
          </a:prstGeom>
          <a:noFill/>
        </p:spPr>
        <p:txBody>
          <a:bodyPr wrap="square" rtlCol="0">
            <a:spAutoFit/>
          </a:bodyPr>
          <a:lstStyle/>
          <a:p>
            <a:pPr algn="ctr"/>
            <a:r>
              <a:rPr lang="en-US" sz="1400" dirty="0"/>
              <a:t>The clustering seems to be determined in PC2</a:t>
            </a:r>
          </a:p>
          <a:p>
            <a:pPr algn="ctr"/>
            <a:endParaRPr lang="en-US" sz="1400" dirty="0"/>
          </a:p>
          <a:p>
            <a:pPr algn="ctr"/>
            <a:r>
              <a:rPr lang="en-US" sz="1400" dirty="0"/>
              <a:t>The clusters can be used as label variables to train other machine learning algorithms to assign cities to any of the three clusters</a:t>
            </a:r>
          </a:p>
        </p:txBody>
      </p:sp>
      <p:pic>
        <p:nvPicPr>
          <p:cNvPr id="5" name="Picture 4">
            <a:extLst>
              <a:ext uri="{FF2B5EF4-FFF2-40B4-BE49-F238E27FC236}">
                <a16:creationId xmlns:a16="http://schemas.microsoft.com/office/drawing/2014/main" id="{D7BE6D98-0970-CC40-9937-2F61C27F5899}"/>
              </a:ext>
            </a:extLst>
          </p:cNvPr>
          <p:cNvPicPr>
            <a:picLocks noChangeAspect="1"/>
          </p:cNvPicPr>
          <p:nvPr/>
        </p:nvPicPr>
        <p:blipFill rotWithShape="1">
          <a:blip r:embed="rId3"/>
          <a:srcRect t="6898" b="50084"/>
          <a:stretch/>
        </p:blipFill>
        <p:spPr>
          <a:xfrm>
            <a:off x="423454" y="1675387"/>
            <a:ext cx="8342594" cy="3588819"/>
          </a:xfrm>
          <a:prstGeom prst="rect">
            <a:avLst/>
          </a:prstGeom>
        </p:spPr>
      </p:pic>
    </p:spTree>
    <p:extLst>
      <p:ext uri="{BB962C8B-B14F-4D97-AF65-F5344CB8AC3E}">
        <p14:creationId xmlns:p14="http://schemas.microsoft.com/office/powerpoint/2010/main" val="420509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Overview</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a:t>
            </a:fld>
            <a:endParaRPr kumimoji="0" lang="en-US" dirty="0">
              <a:solidFill>
                <a:srgbClr val="FFFFFF"/>
              </a:solidFill>
            </a:endParaRPr>
          </a:p>
        </p:txBody>
      </p:sp>
      <p:grpSp>
        <p:nvGrpSpPr>
          <p:cNvPr id="7" name="Group 6">
            <a:extLst>
              <a:ext uri="{FF2B5EF4-FFF2-40B4-BE49-F238E27FC236}">
                <a16:creationId xmlns:a16="http://schemas.microsoft.com/office/drawing/2014/main" id="{77461229-588E-F247-8138-1CEF1038E667}"/>
              </a:ext>
            </a:extLst>
          </p:cNvPr>
          <p:cNvGrpSpPr/>
          <p:nvPr/>
        </p:nvGrpSpPr>
        <p:grpSpPr>
          <a:xfrm>
            <a:off x="1307123" y="2004319"/>
            <a:ext cx="6265985" cy="4185761"/>
            <a:chOff x="373283" y="1781580"/>
            <a:chExt cx="6265985" cy="4185761"/>
          </a:xfrm>
        </p:grpSpPr>
        <p:sp>
          <p:nvSpPr>
            <p:cNvPr id="14" name="TextBox 13">
              <a:extLst>
                <a:ext uri="{FF2B5EF4-FFF2-40B4-BE49-F238E27FC236}">
                  <a16:creationId xmlns:a16="http://schemas.microsoft.com/office/drawing/2014/main" id="{6FC1DAEF-0B2D-594A-937A-21C71EA2C0D3}"/>
                </a:ext>
              </a:extLst>
            </p:cNvPr>
            <p:cNvSpPr txBox="1"/>
            <p:nvPr/>
          </p:nvSpPr>
          <p:spPr>
            <a:xfrm>
              <a:off x="373283" y="1781580"/>
              <a:ext cx="6265985" cy="4185761"/>
            </a:xfrm>
            <a:prstGeom prst="rect">
              <a:avLst/>
            </a:prstGeom>
            <a:solidFill>
              <a:srgbClr val="1BBCB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p:txBody>
        </p:sp>
        <p:sp>
          <p:nvSpPr>
            <p:cNvPr id="12" name="TextBox 11"/>
            <p:cNvSpPr txBox="1"/>
            <p:nvPr/>
          </p:nvSpPr>
          <p:spPr>
            <a:xfrm>
              <a:off x="533400" y="1974854"/>
              <a:ext cx="3460378" cy="738664"/>
            </a:xfrm>
            <a:prstGeom prst="rect">
              <a:avLst/>
            </a:prstGeom>
            <a:noFill/>
          </p:spPr>
          <p:txBody>
            <a:bodyPr wrap="square" rtlCol="0">
              <a:spAutoFit/>
            </a:bodyPr>
            <a:lstStyle/>
            <a:p>
              <a:pPr algn="just"/>
              <a:r>
                <a:rPr lang="en-US" sz="1400" b="1" dirty="0"/>
                <a:t>Artificial Intelligence</a:t>
              </a:r>
              <a:r>
                <a:rPr lang="en-US" sz="1400" dirty="0"/>
                <a:t> - Any technique that enables computers to mimic human intelligence, using logic, if-then rules, etc.</a:t>
              </a:r>
            </a:p>
          </p:txBody>
        </p:sp>
        <p:sp>
          <p:nvSpPr>
            <p:cNvPr id="9" name="TextBox 8">
              <a:extLst>
                <a:ext uri="{FF2B5EF4-FFF2-40B4-BE49-F238E27FC236}">
                  <a16:creationId xmlns:a16="http://schemas.microsoft.com/office/drawing/2014/main" id="{0DE38BDC-F2C0-374F-A233-BD214DA8DD2B}"/>
                </a:ext>
              </a:extLst>
            </p:cNvPr>
            <p:cNvSpPr txBox="1"/>
            <p:nvPr/>
          </p:nvSpPr>
          <p:spPr>
            <a:xfrm>
              <a:off x="531381" y="2786158"/>
              <a:ext cx="6020814" cy="3108543"/>
            </a:xfrm>
            <a:prstGeom prst="rect">
              <a:avLst/>
            </a:prstGeom>
            <a:solidFill>
              <a:srgbClr val="5A91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100" b="1" dirty="0"/>
                <a:t> </a:t>
              </a:r>
              <a:r>
                <a:rPr lang="en-US" sz="1400" b="1" dirty="0"/>
                <a:t> </a:t>
              </a:r>
            </a:p>
            <a:p>
              <a:r>
                <a:rPr lang="en-US" sz="1400" b="1" dirty="0"/>
                <a:t>    Machine Learning</a:t>
              </a:r>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p:txBody>
        </p:sp>
        <p:sp>
          <p:nvSpPr>
            <p:cNvPr id="10" name="TextBox 9">
              <a:extLst>
                <a:ext uri="{FF2B5EF4-FFF2-40B4-BE49-F238E27FC236}">
                  <a16:creationId xmlns:a16="http://schemas.microsoft.com/office/drawing/2014/main" id="{6CDD4A6D-EA60-424C-8E2C-5E1B740AC15A}"/>
                </a:ext>
              </a:extLst>
            </p:cNvPr>
            <p:cNvSpPr txBox="1"/>
            <p:nvPr/>
          </p:nvSpPr>
          <p:spPr>
            <a:xfrm>
              <a:off x="3505199" y="4593429"/>
              <a:ext cx="2864438" cy="1169551"/>
            </a:xfrm>
            <a:prstGeom prst="rect">
              <a:avLst/>
            </a:prstGeom>
            <a:solidFill>
              <a:srgbClr val="2CFA8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nSpc>
                  <a:spcPct val="200000"/>
                </a:lnSpc>
              </a:pPr>
              <a:r>
                <a:rPr lang="en-US" sz="1400" b="1" dirty="0"/>
                <a:t>   Deep Learning:</a:t>
              </a:r>
            </a:p>
            <a:p>
              <a:r>
                <a:rPr lang="en-US" sz="1400" b="1" dirty="0">
                  <a:solidFill>
                    <a:srgbClr val="C00000"/>
                  </a:solidFill>
                </a:rPr>
                <a:t>     </a:t>
              </a:r>
              <a:r>
                <a:rPr lang="en-US" sz="1400" dirty="0"/>
                <a:t>- Convolutional Neural Networks</a:t>
              </a:r>
            </a:p>
            <a:p>
              <a:r>
                <a:rPr lang="en-US" sz="1400" dirty="0"/>
                <a:t>     - Recurrent Neural Networks</a:t>
              </a:r>
            </a:p>
            <a:p>
              <a:r>
                <a:rPr lang="en-US" sz="1400" dirty="0"/>
                <a:t>     - Long Short-Term Memory</a:t>
              </a:r>
            </a:p>
          </p:txBody>
        </p:sp>
        <p:sp>
          <p:nvSpPr>
            <p:cNvPr id="11" name="TextBox 10">
              <a:extLst>
                <a:ext uri="{FF2B5EF4-FFF2-40B4-BE49-F238E27FC236}">
                  <a16:creationId xmlns:a16="http://schemas.microsoft.com/office/drawing/2014/main" id="{5863A309-CE75-9E44-87B4-87F6B22210D8}"/>
                </a:ext>
              </a:extLst>
            </p:cNvPr>
            <p:cNvSpPr txBox="1"/>
            <p:nvPr/>
          </p:nvSpPr>
          <p:spPr>
            <a:xfrm>
              <a:off x="724125" y="3505128"/>
              <a:ext cx="2570060" cy="1600438"/>
            </a:xfrm>
            <a:prstGeom prst="rect">
              <a:avLst/>
            </a:prstGeom>
            <a:solidFill>
              <a:srgbClr val="8AC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nSpc>
                  <a:spcPct val="200000"/>
                </a:lnSpc>
              </a:pPr>
              <a:r>
                <a:rPr lang="en-US" sz="1400" b="1" dirty="0"/>
                <a:t>   Statistical Machine Learning:</a:t>
              </a:r>
            </a:p>
            <a:p>
              <a:r>
                <a:rPr lang="en-US" sz="1400" dirty="0"/>
                <a:t>     - Regression</a:t>
              </a:r>
            </a:p>
            <a:p>
              <a:r>
                <a:rPr lang="en-US" sz="1400" dirty="0"/>
                <a:t>     - Decision Trees</a:t>
              </a:r>
            </a:p>
            <a:p>
              <a:r>
                <a:rPr lang="en-US" sz="1400" dirty="0"/>
                <a:t>     - Bayesian Learning</a:t>
              </a:r>
            </a:p>
            <a:p>
              <a:r>
                <a:rPr lang="en-US" sz="1400" dirty="0"/>
                <a:t>     - K-means Clustering</a:t>
              </a:r>
            </a:p>
            <a:p>
              <a:r>
                <a:rPr lang="en-US" sz="1400" dirty="0"/>
                <a:t>     - Support Vector Machines</a:t>
              </a:r>
            </a:p>
          </p:txBody>
        </p:sp>
        <p:sp>
          <p:nvSpPr>
            <p:cNvPr id="13" name="TextBox 12">
              <a:extLst>
                <a:ext uri="{FF2B5EF4-FFF2-40B4-BE49-F238E27FC236}">
                  <a16:creationId xmlns:a16="http://schemas.microsoft.com/office/drawing/2014/main" id="{7A354B74-4215-7340-BECC-1D96BF7EEC5B}"/>
                </a:ext>
              </a:extLst>
            </p:cNvPr>
            <p:cNvSpPr txBox="1"/>
            <p:nvPr/>
          </p:nvSpPr>
          <p:spPr>
            <a:xfrm>
              <a:off x="3505199" y="3505128"/>
              <a:ext cx="2864438" cy="954107"/>
            </a:xfrm>
            <a:prstGeom prst="rect">
              <a:avLst/>
            </a:prstGeom>
            <a:solidFill>
              <a:srgbClr val="A0B0FC"/>
            </a:solid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200000"/>
                </a:lnSpc>
              </a:pPr>
              <a:r>
                <a:rPr lang="en-US" sz="1400" b="1" dirty="0"/>
                <a:t>   Neural Networks:</a:t>
              </a:r>
            </a:p>
            <a:p>
              <a:r>
                <a:rPr lang="en-US" sz="1400" b="1" dirty="0">
                  <a:solidFill>
                    <a:srgbClr val="C00000"/>
                  </a:solidFill>
                </a:rPr>
                <a:t>     </a:t>
              </a:r>
              <a:r>
                <a:rPr lang="en-US" sz="1400" dirty="0">
                  <a:solidFill>
                    <a:schemeClr val="tx1"/>
                  </a:solidFill>
                </a:rPr>
                <a:t>- Multi-layered, fully connected</a:t>
              </a:r>
            </a:p>
            <a:p>
              <a:r>
                <a:rPr lang="en-US" sz="1400" dirty="0"/>
                <a:t>     - Auto-encoders</a:t>
              </a:r>
            </a:p>
          </p:txBody>
        </p:sp>
      </p:grpSp>
      <p:sp>
        <p:nvSpPr>
          <p:cNvPr id="15" name="TextBox 14">
            <a:extLst>
              <a:ext uri="{FF2B5EF4-FFF2-40B4-BE49-F238E27FC236}">
                <a16:creationId xmlns:a16="http://schemas.microsoft.com/office/drawing/2014/main" id="{9ADFBFE3-845A-174B-8447-27BB8A1D3957}"/>
              </a:ext>
            </a:extLst>
          </p:cNvPr>
          <p:cNvSpPr txBox="1"/>
          <p:nvPr/>
        </p:nvSpPr>
        <p:spPr>
          <a:xfrm>
            <a:off x="1570892" y="5807512"/>
            <a:ext cx="1186101" cy="230832"/>
          </a:xfrm>
          <a:prstGeom prst="rect">
            <a:avLst/>
          </a:prstGeom>
          <a:noFill/>
        </p:spPr>
        <p:txBody>
          <a:bodyPr wrap="square" rtlCol="0">
            <a:spAutoFit/>
          </a:bodyPr>
          <a:lstStyle/>
          <a:p>
            <a:r>
              <a:rPr lang="en-US" sz="900" dirty="0"/>
              <a:t>S. </a:t>
            </a:r>
            <a:r>
              <a:rPr lang="en-US" sz="900" dirty="0" err="1"/>
              <a:t>Samudrala</a:t>
            </a:r>
            <a:r>
              <a:rPr lang="en-US" sz="900" dirty="0"/>
              <a:t> (2018)</a:t>
            </a:r>
          </a:p>
        </p:txBody>
      </p:sp>
    </p:spTree>
    <p:extLst>
      <p:ext uri="{BB962C8B-B14F-4D97-AF65-F5344CB8AC3E}">
        <p14:creationId xmlns:p14="http://schemas.microsoft.com/office/powerpoint/2010/main" val="1178541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Support </a:t>
            </a:r>
            <a:r>
              <a:rPr lang="de-CH" sz="3200" dirty="0" err="1"/>
              <a:t>Vector</a:t>
            </a:r>
            <a:r>
              <a:rPr lang="de-CH" sz="3200" dirty="0"/>
              <a:t> </a:t>
            </a:r>
            <a:r>
              <a:rPr lang="de-CH" sz="3200" dirty="0" err="1"/>
              <a:t>Machine</a:t>
            </a:r>
            <a:r>
              <a:rPr lang="de-CH" sz="3200" dirty="0"/>
              <a:t> (SVM) </a:t>
            </a:r>
            <a:r>
              <a:rPr lang="de-CH" sz="3200" dirty="0" err="1"/>
              <a:t>for</a:t>
            </a:r>
            <a:r>
              <a:rPr lang="de-CH" sz="3200" dirty="0"/>
              <a:t> </a:t>
            </a:r>
            <a:r>
              <a:rPr lang="de-CH" sz="3200" dirty="0" err="1"/>
              <a:t>Classification</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20</a:t>
            </a:fld>
            <a:endParaRPr kumimoji="0" lang="en-US" dirty="0">
              <a:solidFill>
                <a:srgbClr val="FFFFFF"/>
              </a:solidFill>
            </a:endParaRPr>
          </a:p>
        </p:txBody>
      </p:sp>
      <p:sp>
        <p:nvSpPr>
          <p:cNvPr id="12" name="TextBox 11"/>
          <p:cNvSpPr txBox="1"/>
          <p:nvPr/>
        </p:nvSpPr>
        <p:spPr>
          <a:xfrm>
            <a:off x="1202871" y="5798403"/>
            <a:ext cx="6738257" cy="738664"/>
          </a:xfrm>
          <a:prstGeom prst="rect">
            <a:avLst/>
          </a:prstGeom>
          <a:noFill/>
        </p:spPr>
        <p:txBody>
          <a:bodyPr wrap="square" rtlCol="0">
            <a:spAutoFit/>
          </a:bodyPr>
          <a:lstStyle/>
          <a:p>
            <a:pPr algn="ctr"/>
            <a:r>
              <a:rPr lang="en-US" sz="1400" dirty="0"/>
              <a:t>Hyperplane is introduced to separate two populations by the largest margin possible</a:t>
            </a:r>
          </a:p>
          <a:p>
            <a:pPr algn="ctr"/>
            <a:endParaRPr lang="en-US" sz="1400" dirty="0"/>
          </a:p>
          <a:p>
            <a:pPr algn="ctr"/>
            <a:r>
              <a:rPr lang="en-US" sz="1400" dirty="0"/>
              <a:t>Can be performed with any number of dimensions</a:t>
            </a:r>
          </a:p>
        </p:txBody>
      </p:sp>
      <p:pic>
        <p:nvPicPr>
          <p:cNvPr id="1026" name="Picture 2">
            <a:extLst>
              <a:ext uri="{FF2B5EF4-FFF2-40B4-BE49-F238E27FC236}">
                <a16:creationId xmlns:a16="http://schemas.microsoft.com/office/drawing/2014/main" id="{8CFB7E37-A0CE-EE44-A4B1-8104BE3F0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73" y="1862690"/>
            <a:ext cx="3365834" cy="360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D765FD-A94B-6A45-B3BD-FCDFC1E756B9}"/>
              </a:ext>
            </a:extLst>
          </p:cNvPr>
          <p:cNvSpPr txBox="1"/>
          <p:nvPr/>
        </p:nvSpPr>
        <p:spPr>
          <a:xfrm>
            <a:off x="8194515" y="6611779"/>
            <a:ext cx="883138" cy="246221"/>
          </a:xfrm>
          <a:prstGeom prst="rect">
            <a:avLst/>
          </a:prstGeom>
          <a:noFill/>
        </p:spPr>
        <p:txBody>
          <a:bodyPr wrap="square" rtlCol="0">
            <a:spAutoFit/>
          </a:bodyPr>
          <a:lstStyle/>
          <a:p>
            <a:r>
              <a:rPr lang="de-CH" sz="1000" dirty="0" err="1">
                <a:solidFill>
                  <a:srgbClr val="000000"/>
                </a:solidFill>
              </a:rPr>
              <a:t>datacamp</a:t>
            </a:r>
            <a:endParaRPr lang="de-CH" sz="1000" dirty="0">
              <a:solidFill>
                <a:srgbClr val="000000"/>
              </a:solidFill>
            </a:endParaRPr>
          </a:p>
        </p:txBody>
      </p:sp>
      <p:pic>
        <p:nvPicPr>
          <p:cNvPr id="1028" name="Picture 4">
            <a:extLst>
              <a:ext uri="{FF2B5EF4-FFF2-40B4-BE49-F238E27FC236}">
                <a16:creationId xmlns:a16="http://schemas.microsoft.com/office/drawing/2014/main" id="{9FB5347C-FC5F-A849-A40C-505D6439B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62690"/>
            <a:ext cx="3365834"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633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Support </a:t>
            </a:r>
            <a:r>
              <a:rPr lang="de-CH" sz="3200" dirty="0" err="1"/>
              <a:t>Vector</a:t>
            </a:r>
            <a:r>
              <a:rPr lang="de-CH" sz="3200" dirty="0"/>
              <a:t> </a:t>
            </a:r>
            <a:r>
              <a:rPr lang="de-CH" sz="3200" dirty="0" err="1"/>
              <a:t>Machine</a:t>
            </a:r>
            <a:r>
              <a:rPr lang="de-CH" sz="3200" dirty="0"/>
              <a:t> (SVM) </a:t>
            </a:r>
            <a:r>
              <a:rPr lang="de-CH" sz="3200" dirty="0" err="1"/>
              <a:t>for</a:t>
            </a:r>
            <a:r>
              <a:rPr lang="de-CH" sz="3200" dirty="0"/>
              <a:t> </a:t>
            </a:r>
            <a:r>
              <a:rPr lang="de-CH" sz="3200" dirty="0" err="1"/>
              <a:t>Classification</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21</a:t>
            </a:fld>
            <a:endParaRPr kumimoji="0" lang="en-US" dirty="0">
              <a:solidFill>
                <a:srgbClr val="FFFFFF"/>
              </a:solidFill>
            </a:endParaRPr>
          </a:p>
        </p:txBody>
      </p:sp>
      <p:sp>
        <p:nvSpPr>
          <p:cNvPr id="12" name="TextBox 11"/>
          <p:cNvSpPr txBox="1"/>
          <p:nvPr/>
        </p:nvSpPr>
        <p:spPr>
          <a:xfrm>
            <a:off x="5761426" y="2498154"/>
            <a:ext cx="2433089" cy="2031325"/>
          </a:xfrm>
          <a:prstGeom prst="rect">
            <a:avLst/>
          </a:prstGeom>
          <a:noFill/>
        </p:spPr>
        <p:txBody>
          <a:bodyPr wrap="square" rtlCol="0">
            <a:spAutoFit/>
          </a:bodyPr>
          <a:lstStyle/>
          <a:p>
            <a:r>
              <a:rPr lang="en-US" sz="1400" dirty="0"/>
              <a:t>Hyperplane is defined by the nearest two points to either side (the support vectors)</a:t>
            </a:r>
          </a:p>
          <a:p>
            <a:endParaRPr lang="en-US" sz="1400" dirty="0"/>
          </a:p>
          <a:p>
            <a:r>
              <a:rPr lang="en-US" sz="1400" dirty="0"/>
              <a:t>SVM can be used for “hard” classifications. Every datapoint can be assigned to one of the populations without any probabilities</a:t>
            </a:r>
          </a:p>
        </p:txBody>
      </p:sp>
      <p:sp>
        <p:nvSpPr>
          <p:cNvPr id="6" name="TextBox 5">
            <a:extLst>
              <a:ext uri="{FF2B5EF4-FFF2-40B4-BE49-F238E27FC236}">
                <a16:creationId xmlns:a16="http://schemas.microsoft.com/office/drawing/2014/main" id="{73D765FD-A94B-6A45-B3BD-FCDFC1E756B9}"/>
              </a:ext>
            </a:extLst>
          </p:cNvPr>
          <p:cNvSpPr txBox="1"/>
          <p:nvPr/>
        </p:nvSpPr>
        <p:spPr>
          <a:xfrm>
            <a:off x="8194515" y="6611779"/>
            <a:ext cx="883138" cy="246221"/>
          </a:xfrm>
          <a:prstGeom prst="rect">
            <a:avLst/>
          </a:prstGeom>
          <a:noFill/>
        </p:spPr>
        <p:txBody>
          <a:bodyPr wrap="square" rtlCol="0">
            <a:spAutoFit/>
          </a:bodyPr>
          <a:lstStyle/>
          <a:p>
            <a:r>
              <a:rPr lang="de-CH" sz="1000" dirty="0" err="1">
                <a:solidFill>
                  <a:srgbClr val="000000"/>
                </a:solidFill>
              </a:rPr>
              <a:t>medium.com</a:t>
            </a:r>
            <a:endParaRPr lang="de-CH" sz="1000" dirty="0">
              <a:solidFill>
                <a:srgbClr val="000000"/>
              </a:solidFill>
            </a:endParaRPr>
          </a:p>
        </p:txBody>
      </p:sp>
      <p:pic>
        <p:nvPicPr>
          <p:cNvPr id="3" name="Picture 2">
            <a:extLst>
              <a:ext uri="{FF2B5EF4-FFF2-40B4-BE49-F238E27FC236}">
                <a16:creationId xmlns:a16="http://schemas.microsoft.com/office/drawing/2014/main" id="{20E944F1-38F7-D842-AAEE-F6029E097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14" y="2063289"/>
            <a:ext cx="4566413" cy="400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12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Map&#10;&#10;Description automatically generated">
            <a:extLst>
              <a:ext uri="{FF2B5EF4-FFF2-40B4-BE49-F238E27FC236}">
                <a16:creationId xmlns:a16="http://schemas.microsoft.com/office/drawing/2014/main" id="{7AECDE46-963D-BC42-8A73-51580661BBCB}"/>
              </a:ext>
            </a:extLst>
          </p:cNvPr>
          <p:cNvPicPr>
            <a:picLocks noChangeAspect="1"/>
          </p:cNvPicPr>
          <p:nvPr/>
        </p:nvPicPr>
        <p:blipFill rotWithShape="1">
          <a:blip r:embed="rId3"/>
          <a:srcRect l="-276" r="1"/>
          <a:stretch/>
        </p:blipFill>
        <p:spPr>
          <a:xfrm>
            <a:off x="3235570" y="1720357"/>
            <a:ext cx="5686880" cy="3087570"/>
          </a:xfrm>
          <a:prstGeom prst="rect">
            <a:avLst/>
          </a:prstGeom>
        </p:spPr>
      </p:pic>
      <p:sp>
        <p:nvSpPr>
          <p:cNvPr id="2" name="Title 1"/>
          <p:cNvSpPr>
            <a:spLocks noGrp="1"/>
          </p:cNvSpPr>
          <p:nvPr>
            <p:ph type="title"/>
          </p:nvPr>
        </p:nvSpPr>
        <p:spPr/>
        <p:txBody>
          <a:bodyPr>
            <a:normAutofit/>
          </a:bodyPr>
          <a:lstStyle/>
          <a:p>
            <a:pPr marL="0" indent="0"/>
            <a:r>
              <a:rPr lang="de-CH" sz="3200" dirty="0"/>
              <a:t>SVM </a:t>
            </a:r>
            <a:r>
              <a:rPr lang="de-CH" sz="3200" dirty="0" err="1"/>
              <a:t>with</a:t>
            </a:r>
            <a:r>
              <a:rPr lang="de-CH" sz="3200" dirty="0"/>
              <a:t> City Data</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22</a:t>
            </a:fld>
            <a:endParaRPr kumimoji="0" lang="en-US" dirty="0">
              <a:solidFill>
                <a:srgbClr val="FFFFFF"/>
              </a:solidFill>
            </a:endParaRPr>
          </a:p>
        </p:txBody>
      </p:sp>
      <p:sp>
        <p:nvSpPr>
          <p:cNvPr id="12" name="TextBox 11"/>
          <p:cNvSpPr txBox="1"/>
          <p:nvPr/>
        </p:nvSpPr>
        <p:spPr>
          <a:xfrm>
            <a:off x="533400" y="1907625"/>
            <a:ext cx="2374134" cy="738664"/>
          </a:xfrm>
          <a:prstGeom prst="rect">
            <a:avLst/>
          </a:prstGeom>
          <a:noFill/>
        </p:spPr>
        <p:txBody>
          <a:bodyPr wrap="square" rtlCol="0">
            <a:spAutoFit/>
          </a:bodyPr>
          <a:lstStyle/>
          <a:p>
            <a:r>
              <a:rPr lang="en-US" sz="1400" dirty="0"/>
              <a:t>Test data (NYC, Tehran, Karachi &amp; Shanghai) was removed from training data</a:t>
            </a:r>
          </a:p>
        </p:txBody>
      </p:sp>
      <p:cxnSp>
        <p:nvCxnSpPr>
          <p:cNvPr id="7" name="Straight Arrow Connector 6">
            <a:extLst>
              <a:ext uri="{FF2B5EF4-FFF2-40B4-BE49-F238E27FC236}">
                <a16:creationId xmlns:a16="http://schemas.microsoft.com/office/drawing/2014/main" id="{C7D4E92E-D661-4848-8313-B30862AF53A1}"/>
              </a:ext>
            </a:extLst>
          </p:cNvPr>
          <p:cNvCxnSpPr>
            <a:cxnSpLocks/>
          </p:cNvCxnSpPr>
          <p:nvPr/>
        </p:nvCxnSpPr>
        <p:spPr>
          <a:xfrm flipH="1">
            <a:off x="6752494" y="2499066"/>
            <a:ext cx="164121" cy="418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8856144-421A-A248-A761-886D37F9058D}"/>
              </a:ext>
            </a:extLst>
          </p:cNvPr>
          <p:cNvCxnSpPr>
            <a:cxnSpLocks/>
          </p:cNvCxnSpPr>
          <p:nvPr/>
        </p:nvCxnSpPr>
        <p:spPr>
          <a:xfrm flipV="1">
            <a:off x="6834554" y="3264877"/>
            <a:ext cx="82062" cy="266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90A86E3-2B19-C44C-BEC7-328D1DC89083}"/>
              </a:ext>
            </a:extLst>
          </p:cNvPr>
          <p:cNvCxnSpPr>
            <a:cxnSpLocks/>
          </p:cNvCxnSpPr>
          <p:nvPr/>
        </p:nvCxnSpPr>
        <p:spPr>
          <a:xfrm flipH="1" flipV="1">
            <a:off x="7819293" y="3141785"/>
            <a:ext cx="304799" cy="287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B73EB70-9F89-324A-80DB-977361AEFECE}"/>
              </a:ext>
            </a:extLst>
          </p:cNvPr>
          <p:cNvCxnSpPr>
            <a:cxnSpLocks/>
          </p:cNvCxnSpPr>
          <p:nvPr/>
        </p:nvCxnSpPr>
        <p:spPr>
          <a:xfrm flipH="1">
            <a:off x="4876707" y="2974731"/>
            <a:ext cx="2345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9AB8C63-CFDC-FE4D-8B5B-A0B8A296A102}"/>
              </a:ext>
            </a:extLst>
          </p:cNvPr>
          <p:cNvSpPr txBox="1"/>
          <p:nvPr/>
        </p:nvSpPr>
        <p:spPr>
          <a:xfrm>
            <a:off x="5053459" y="2852492"/>
            <a:ext cx="803125" cy="244477"/>
          </a:xfrm>
          <a:prstGeom prst="rect">
            <a:avLst/>
          </a:prstGeom>
          <a:noFill/>
        </p:spPr>
        <p:txBody>
          <a:bodyPr wrap="square" rtlCol="0">
            <a:spAutoFit/>
          </a:bodyPr>
          <a:lstStyle/>
          <a:p>
            <a:r>
              <a:rPr lang="en-US" sz="1000" dirty="0"/>
              <a:t>NYC</a:t>
            </a:r>
          </a:p>
        </p:txBody>
      </p:sp>
      <p:sp>
        <p:nvSpPr>
          <p:cNvPr id="19" name="TextBox 18">
            <a:extLst>
              <a:ext uri="{FF2B5EF4-FFF2-40B4-BE49-F238E27FC236}">
                <a16:creationId xmlns:a16="http://schemas.microsoft.com/office/drawing/2014/main" id="{F573E241-FCB2-1A4A-BC4D-CD37ACEB9073}"/>
              </a:ext>
            </a:extLst>
          </p:cNvPr>
          <p:cNvSpPr txBox="1"/>
          <p:nvPr/>
        </p:nvSpPr>
        <p:spPr>
          <a:xfrm>
            <a:off x="7939407" y="3409338"/>
            <a:ext cx="803125" cy="244477"/>
          </a:xfrm>
          <a:prstGeom prst="rect">
            <a:avLst/>
          </a:prstGeom>
          <a:noFill/>
        </p:spPr>
        <p:txBody>
          <a:bodyPr wrap="square" rtlCol="0">
            <a:spAutoFit/>
          </a:bodyPr>
          <a:lstStyle/>
          <a:p>
            <a:r>
              <a:rPr lang="en-US" sz="1000" dirty="0"/>
              <a:t>Shanghai</a:t>
            </a:r>
          </a:p>
        </p:txBody>
      </p:sp>
      <p:sp>
        <p:nvSpPr>
          <p:cNvPr id="20" name="TextBox 19">
            <a:extLst>
              <a:ext uri="{FF2B5EF4-FFF2-40B4-BE49-F238E27FC236}">
                <a16:creationId xmlns:a16="http://schemas.microsoft.com/office/drawing/2014/main" id="{B58A73ED-B56B-B24F-B3AE-097956E5649B}"/>
              </a:ext>
            </a:extLst>
          </p:cNvPr>
          <p:cNvSpPr txBox="1"/>
          <p:nvPr/>
        </p:nvSpPr>
        <p:spPr>
          <a:xfrm>
            <a:off x="6589717" y="3484277"/>
            <a:ext cx="803125" cy="244477"/>
          </a:xfrm>
          <a:prstGeom prst="rect">
            <a:avLst/>
          </a:prstGeom>
          <a:noFill/>
        </p:spPr>
        <p:txBody>
          <a:bodyPr wrap="square" rtlCol="0">
            <a:spAutoFit/>
          </a:bodyPr>
          <a:lstStyle/>
          <a:p>
            <a:r>
              <a:rPr lang="en-US" sz="1000" dirty="0"/>
              <a:t>Karachi</a:t>
            </a:r>
          </a:p>
        </p:txBody>
      </p:sp>
      <p:sp>
        <p:nvSpPr>
          <p:cNvPr id="21" name="TextBox 20">
            <a:extLst>
              <a:ext uri="{FF2B5EF4-FFF2-40B4-BE49-F238E27FC236}">
                <a16:creationId xmlns:a16="http://schemas.microsoft.com/office/drawing/2014/main" id="{E265D3D6-3724-1942-9E9F-468BEDADE4D6}"/>
              </a:ext>
            </a:extLst>
          </p:cNvPr>
          <p:cNvSpPr txBox="1"/>
          <p:nvPr/>
        </p:nvSpPr>
        <p:spPr>
          <a:xfrm>
            <a:off x="6705602" y="2278035"/>
            <a:ext cx="803125" cy="244477"/>
          </a:xfrm>
          <a:prstGeom prst="rect">
            <a:avLst/>
          </a:prstGeom>
          <a:noFill/>
        </p:spPr>
        <p:txBody>
          <a:bodyPr wrap="square" rtlCol="0">
            <a:spAutoFit/>
          </a:bodyPr>
          <a:lstStyle/>
          <a:p>
            <a:r>
              <a:rPr lang="en-US" sz="1000" dirty="0"/>
              <a:t>Tehran</a:t>
            </a:r>
          </a:p>
        </p:txBody>
      </p:sp>
      <p:pic>
        <p:nvPicPr>
          <p:cNvPr id="17" name="Picture 16">
            <a:extLst>
              <a:ext uri="{FF2B5EF4-FFF2-40B4-BE49-F238E27FC236}">
                <a16:creationId xmlns:a16="http://schemas.microsoft.com/office/drawing/2014/main" id="{DF493029-EA3C-9141-930D-CDCB3C01F443}"/>
              </a:ext>
            </a:extLst>
          </p:cNvPr>
          <p:cNvPicPr>
            <a:picLocks noChangeAspect="1"/>
          </p:cNvPicPr>
          <p:nvPr/>
        </p:nvPicPr>
        <p:blipFill rotWithShape="1">
          <a:blip r:embed="rId4"/>
          <a:srcRect l="1" r="50193"/>
          <a:stretch/>
        </p:blipFill>
        <p:spPr>
          <a:xfrm>
            <a:off x="-7301" y="3141785"/>
            <a:ext cx="3701478" cy="3715973"/>
          </a:xfrm>
          <a:prstGeom prst="rect">
            <a:avLst/>
          </a:prstGeom>
          <a:ln>
            <a:solidFill>
              <a:schemeClr val="tx1"/>
            </a:solidFill>
          </a:ln>
        </p:spPr>
      </p:pic>
      <p:sp>
        <p:nvSpPr>
          <p:cNvPr id="23" name="TextBox 22">
            <a:extLst>
              <a:ext uri="{FF2B5EF4-FFF2-40B4-BE49-F238E27FC236}">
                <a16:creationId xmlns:a16="http://schemas.microsoft.com/office/drawing/2014/main" id="{E742A067-0FCB-FF4A-ACA0-CCE0B6B4C686}"/>
              </a:ext>
            </a:extLst>
          </p:cNvPr>
          <p:cNvSpPr txBox="1"/>
          <p:nvPr/>
        </p:nvSpPr>
        <p:spPr>
          <a:xfrm>
            <a:off x="4800993" y="5374462"/>
            <a:ext cx="2800585" cy="954107"/>
          </a:xfrm>
          <a:prstGeom prst="rect">
            <a:avLst/>
          </a:prstGeom>
          <a:noFill/>
        </p:spPr>
        <p:txBody>
          <a:bodyPr wrap="square" rtlCol="0">
            <a:spAutoFit/>
          </a:bodyPr>
          <a:lstStyle/>
          <a:p>
            <a:r>
              <a:rPr lang="en-US" sz="1400" dirty="0"/>
              <a:t>Hyperplanes between three groups were calculated in two rounds:</a:t>
            </a:r>
          </a:p>
          <a:p>
            <a:pPr marL="342900" indent="-342900">
              <a:buAutoNum type="arabicPeriod"/>
            </a:pPr>
            <a:r>
              <a:rPr lang="en-US" sz="1400" dirty="0"/>
              <a:t>Group1 vs. non-Group1</a:t>
            </a:r>
          </a:p>
          <a:p>
            <a:pPr marL="342900" indent="-342900">
              <a:buAutoNum type="arabicPeriod"/>
            </a:pPr>
            <a:r>
              <a:rPr lang="en-US" sz="1400" dirty="0"/>
              <a:t>Group3 vs non-Group3</a:t>
            </a:r>
          </a:p>
        </p:txBody>
      </p:sp>
    </p:spTree>
    <p:extLst>
      <p:ext uri="{BB962C8B-B14F-4D97-AF65-F5344CB8AC3E}">
        <p14:creationId xmlns:p14="http://schemas.microsoft.com/office/powerpoint/2010/main" val="3426196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Map&#10;&#10;Description automatically generated">
            <a:extLst>
              <a:ext uri="{FF2B5EF4-FFF2-40B4-BE49-F238E27FC236}">
                <a16:creationId xmlns:a16="http://schemas.microsoft.com/office/drawing/2014/main" id="{7AECDE46-963D-BC42-8A73-51580661BBCB}"/>
              </a:ext>
            </a:extLst>
          </p:cNvPr>
          <p:cNvPicPr>
            <a:picLocks noChangeAspect="1"/>
          </p:cNvPicPr>
          <p:nvPr/>
        </p:nvPicPr>
        <p:blipFill rotWithShape="1">
          <a:blip r:embed="rId3"/>
          <a:srcRect l="-276" r="1"/>
          <a:stretch/>
        </p:blipFill>
        <p:spPr>
          <a:xfrm>
            <a:off x="3235570" y="1720357"/>
            <a:ext cx="5686880" cy="3087570"/>
          </a:xfrm>
          <a:prstGeom prst="rect">
            <a:avLst/>
          </a:prstGeom>
        </p:spPr>
      </p:pic>
      <p:sp>
        <p:nvSpPr>
          <p:cNvPr id="2" name="Title 1"/>
          <p:cNvSpPr>
            <a:spLocks noGrp="1"/>
          </p:cNvSpPr>
          <p:nvPr>
            <p:ph type="title"/>
          </p:nvPr>
        </p:nvSpPr>
        <p:spPr/>
        <p:txBody>
          <a:bodyPr>
            <a:normAutofit/>
          </a:bodyPr>
          <a:lstStyle/>
          <a:p>
            <a:pPr marL="0" indent="0"/>
            <a:r>
              <a:rPr lang="de-CH" sz="3200" dirty="0"/>
              <a:t>SVM </a:t>
            </a:r>
            <a:r>
              <a:rPr lang="de-CH" sz="3200" dirty="0" err="1"/>
              <a:t>with</a:t>
            </a:r>
            <a:r>
              <a:rPr lang="de-CH" sz="3200" dirty="0"/>
              <a:t> City Data</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23</a:t>
            </a:fld>
            <a:endParaRPr kumimoji="0" lang="en-US" dirty="0">
              <a:solidFill>
                <a:srgbClr val="FFFFFF"/>
              </a:solidFill>
            </a:endParaRPr>
          </a:p>
        </p:txBody>
      </p:sp>
      <p:sp>
        <p:nvSpPr>
          <p:cNvPr id="12" name="TextBox 11"/>
          <p:cNvSpPr txBox="1"/>
          <p:nvPr/>
        </p:nvSpPr>
        <p:spPr>
          <a:xfrm>
            <a:off x="533400" y="1907625"/>
            <a:ext cx="2374134" cy="738664"/>
          </a:xfrm>
          <a:prstGeom prst="rect">
            <a:avLst/>
          </a:prstGeom>
          <a:noFill/>
        </p:spPr>
        <p:txBody>
          <a:bodyPr wrap="square" rtlCol="0">
            <a:spAutoFit/>
          </a:bodyPr>
          <a:lstStyle/>
          <a:p>
            <a:r>
              <a:rPr lang="en-US" sz="1400" dirty="0"/>
              <a:t>Test data (NYC, Tehran, Karachi &amp; Shanghai) was removed from training data</a:t>
            </a:r>
          </a:p>
        </p:txBody>
      </p:sp>
      <p:cxnSp>
        <p:nvCxnSpPr>
          <p:cNvPr id="7" name="Straight Arrow Connector 6">
            <a:extLst>
              <a:ext uri="{FF2B5EF4-FFF2-40B4-BE49-F238E27FC236}">
                <a16:creationId xmlns:a16="http://schemas.microsoft.com/office/drawing/2014/main" id="{C7D4E92E-D661-4848-8313-B30862AF53A1}"/>
              </a:ext>
            </a:extLst>
          </p:cNvPr>
          <p:cNvCxnSpPr>
            <a:cxnSpLocks/>
          </p:cNvCxnSpPr>
          <p:nvPr/>
        </p:nvCxnSpPr>
        <p:spPr>
          <a:xfrm flipH="1">
            <a:off x="6752494" y="2499066"/>
            <a:ext cx="164121" cy="418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8856144-421A-A248-A761-886D37F9058D}"/>
              </a:ext>
            </a:extLst>
          </p:cNvPr>
          <p:cNvCxnSpPr>
            <a:cxnSpLocks/>
          </p:cNvCxnSpPr>
          <p:nvPr/>
        </p:nvCxnSpPr>
        <p:spPr>
          <a:xfrm flipV="1">
            <a:off x="6834554" y="3264877"/>
            <a:ext cx="82062" cy="266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90A86E3-2B19-C44C-BEC7-328D1DC89083}"/>
              </a:ext>
            </a:extLst>
          </p:cNvPr>
          <p:cNvCxnSpPr>
            <a:cxnSpLocks/>
          </p:cNvCxnSpPr>
          <p:nvPr/>
        </p:nvCxnSpPr>
        <p:spPr>
          <a:xfrm flipH="1" flipV="1">
            <a:off x="7819293" y="3141785"/>
            <a:ext cx="304799" cy="287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B73EB70-9F89-324A-80DB-977361AEFECE}"/>
              </a:ext>
            </a:extLst>
          </p:cNvPr>
          <p:cNvCxnSpPr>
            <a:cxnSpLocks/>
          </p:cNvCxnSpPr>
          <p:nvPr/>
        </p:nvCxnSpPr>
        <p:spPr>
          <a:xfrm flipH="1">
            <a:off x="4876707" y="2974731"/>
            <a:ext cx="2345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9AB8C63-CFDC-FE4D-8B5B-A0B8A296A102}"/>
              </a:ext>
            </a:extLst>
          </p:cNvPr>
          <p:cNvSpPr txBox="1"/>
          <p:nvPr/>
        </p:nvSpPr>
        <p:spPr>
          <a:xfrm>
            <a:off x="5053459" y="2852492"/>
            <a:ext cx="803125" cy="244477"/>
          </a:xfrm>
          <a:prstGeom prst="rect">
            <a:avLst/>
          </a:prstGeom>
          <a:noFill/>
        </p:spPr>
        <p:txBody>
          <a:bodyPr wrap="square" rtlCol="0">
            <a:spAutoFit/>
          </a:bodyPr>
          <a:lstStyle/>
          <a:p>
            <a:r>
              <a:rPr lang="en-US" sz="1000" dirty="0"/>
              <a:t>NYC</a:t>
            </a:r>
          </a:p>
        </p:txBody>
      </p:sp>
      <p:sp>
        <p:nvSpPr>
          <p:cNvPr id="19" name="TextBox 18">
            <a:extLst>
              <a:ext uri="{FF2B5EF4-FFF2-40B4-BE49-F238E27FC236}">
                <a16:creationId xmlns:a16="http://schemas.microsoft.com/office/drawing/2014/main" id="{F573E241-FCB2-1A4A-BC4D-CD37ACEB9073}"/>
              </a:ext>
            </a:extLst>
          </p:cNvPr>
          <p:cNvSpPr txBox="1"/>
          <p:nvPr/>
        </p:nvSpPr>
        <p:spPr>
          <a:xfrm>
            <a:off x="7939407" y="3409338"/>
            <a:ext cx="803125" cy="244477"/>
          </a:xfrm>
          <a:prstGeom prst="rect">
            <a:avLst/>
          </a:prstGeom>
          <a:noFill/>
        </p:spPr>
        <p:txBody>
          <a:bodyPr wrap="square" rtlCol="0">
            <a:spAutoFit/>
          </a:bodyPr>
          <a:lstStyle/>
          <a:p>
            <a:r>
              <a:rPr lang="en-US" sz="1000" dirty="0"/>
              <a:t>Shanghai</a:t>
            </a:r>
          </a:p>
        </p:txBody>
      </p:sp>
      <p:sp>
        <p:nvSpPr>
          <p:cNvPr id="20" name="TextBox 19">
            <a:extLst>
              <a:ext uri="{FF2B5EF4-FFF2-40B4-BE49-F238E27FC236}">
                <a16:creationId xmlns:a16="http://schemas.microsoft.com/office/drawing/2014/main" id="{B58A73ED-B56B-B24F-B3AE-097956E5649B}"/>
              </a:ext>
            </a:extLst>
          </p:cNvPr>
          <p:cNvSpPr txBox="1"/>
          <p:nvPr/>
        </p:nvSpPr>
        <p:spPr>
          <a:xfrm>
            <a:off x="6589717" y="3484277"/>
            <a:ext cx="803125" cy="244477"/>
          </a:xfrm>
          <a:prstGeom prst="rect">
            <a:avLst/>
          </a:prstGeom>
          <a:noFill/>
        </p:spPr>
        <p:txBody>
          <a:bodyPr wrap="square" rtlCol="0">
            <a:spAutoFit/>
          </a:bodyPr>
          <a:lstStyle/>
          <a:p>
            <a:r>
              <a:rPr lang="en-US" sz="1000" dirty="0"/>
              <a:t>Karachi</a:t>
            </a:r>
          </a:p>
        </p:txBody>
      </p:sp>
      <p:sp>
        <p:nvSpPr>
          <p:cNvPr id="21" name="TextBox 20">
            <a:extLst>
              <a:ext uri="{FF2B5EF4-FFF2-40B4-BE49-F238E27FC236}">
                <a16:creationId xmlns:a16="http://schemas.microsoft.com/office/drawing/2014/main" id="{E265D3D6-3724-1942-9E9F-468BEDADE4D6}"/>
              </a:ext>
            </a:extLst>
          </p:cNvPr>
          <p:cNvSpPr txBox="1"/>
          <p:nvPr/>
        </p:nvSpPr>
        <p:spPr>
          <a:xfrm>
            <a:off x="6705602" y="2278035"/>
            <a:ext cx="803125" cy="244477"/>
          </a:xfrm>
          <a:prstGeom prst="rect">
            <a:avLst/>
          </a:prstGeom>
          <a:noFill/>
        </p:spPr>
        <p:txBody>
          <a:bodyPr wrap="square" rtlCol="0">
            <a:spAutoFit/>
          </a:bodyPr>
          <a:lstStyle/>
          <a:p>
            <a:r>
              <a:rPr lang="en-US" sz="1000" dirty="0"/>
              <a:t>Tehran</a:t>
            </a:r>
          </a:p>
        </p:txBody>
      </p:sp>
      <p:sp>
        <p:nvSpPr>
          <p:cNvPr id="22" name="TextBox 21">
            <a:extLst>
              <a:ext uri="{FF2B5EF4-FFF2-40B4-BE49-F238E27FC236}">
                <a16:creationId xmlns:a16="http://schemas.microsoft.com/office/drawing/2014/main" id="{FFDE4806-05A5-5A45-96EC-F0906A058BED}"/>
              </a:ext>
            </a:extLst>
          </p:cNvPr>
          <p:cNvSpPr txBox="1"/>
          <p:nvPr/>
        </p:nvSpPr>
        <p:spPr>
          <a:xfrm>
            <a:off x="4800993" y="5571232"/>
            <a:ext cx="2800585" cy="523220"/>
          </a:xfrm>
          <a:prstGeom prst="rect">
            <a:avLst/>
          </a:prstGeom>
          <a:noFill/>
        </p:spPr>
        <p:txBody>
          <a:bodyPr wrap="square" rtlCol="0">
            <a:spAutoFit/>
          </a:bodyPr>
          <a:lstStyle/>
          <a:p>
            <a:r>
              <a:rPr lang="en-US" sz="1400" dirty="0"/>
              <a:t>Test Cities can be assigned to corresponding clusters using SVM</a:t>
            </a:r>
          </a:p>
        </p:txBody>
      </p:sp>
      <p:pic>
        <p:nvPicPr>
          <p:cNvPr id="24" name="Picture 23">
            <a:extLst>
              <a:ext uri="{FF2B5EF4-FFF2-40B4-BE49-F238E27FC236}">
                <a16:creationId xmlns:a16="http://schemas.microsoft.com/office/drawing/2014/main" id="{FD876547-65B4-2E4B-B453-BD298F32310D}"/>
              </a:ext>
            </a:extLst>
          </p:cNvPr>
          <p:cNvPicPr>
            <a:picLocks noChangeAspect="1"/>
          </p:cNvPicPr>
          <p:nvPr/>
        </p:nvPicPr>
        <p:blipFill rotWithShape="1">
          <a:blip r:embed="rId4"/>
          <a:srcRect l="49902" t="-6" r="146" b="6"/>
          <a:stretch/>
        </p:blipFill>
        <p:spPr>
          <a:xfrm>
            <a:off x="-16446" y="3141785"/>
            <a:ext cx="3712291" cy="3715973"/>
          </a:xfrm>
          <a:prstGeom prst="rect">
            <a:avLst/>
          </a:prstGeom>
          <a:ln>
            <a:solidFill>
              <a:schemeClr val="tx1"/>
            </a:solidFill>
          </a:ln>
        </p:spPr>
      </p:pic>
    </p:spTree>
    <p:extLst>
      <p:ext uri="{BB962C8B-B14F-4D97-AF65-F5344CB8AC3E}">
        <p14:creationId xmlns:p14="http://schemas.microsoft.com/office/powerpoint/2010/main" val="162862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Hard </a:t>
            </a:r>
            <a:r>
              <a:rPr lang="de-CH" sz="3200" dirty="0" err="1"/>
              <a:t>vs</a:t>
            </a:r>
            <a:r>
              <a:rPr lang="de-CH" sz="3200" dirty="0"/>
              <a:t> Soft Margin SVM</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24</a:t>
            </a:fld>
            <a:endParaRPr kumimoji="0" lang="en-US" dirty="0">
              <a:solidFill>
                <a:srgbClr val="FFFFFF"/>
              </a:solidFill>
            </a:endParaRPr>
          </a:p>
        </p:txBody>
      </p:sp>
      <p:pic>
        <p:nvPicPr>
          <p:cNvPr id="2050" name="Picture 2">
            <a:extLst>
              <a:ext uri="{FF2B5EF4-FFF2-40B4-BE49-F238E27FC236}">
                <a16:creationId xmlns:a16="http://schemas.microsoft.com/office/drawing/2014/main" id="{F5180C22-BDA1-7D49-9D24-0804B9770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902" y="2140106"/>
            <a:ext cx="5213131" cy="39098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782C31-F288-B74A-B6BD-0131AAC1D3C1}"/>
              </a:ext>
            </a:extLst>
          </p:cNvPr>
          <p:cNvSpPr txBox="1"/>
          <p:nvPr/>
        </p:nvSpPr>
        <p:spPr>
          <a:xfrm>
            <a:off x="7924800" y="6611779"/>
            <a:ext cx="1152853" cy="246221"/>
          </a:xfrm>
          <a:prstGeom prst="rect">
            <a:avLst/>
          </a:prstGeom>
          <a:noFill/>
        </p:spPr>
        <p:txBody>
          <a:bodyPr wrap="square" rtlCol="0">
            <a:spAutoFit/>
          </a:bodyPr>
          <a:lstStyle/>
          <a:p>
            <a:r>
              <a:rPr lang="de-CH" sz="1000" dirty="0" err="1">
                <a:solidFill>
                  <a:srgbClr val="000000"/>
                </a:solidFill>
              </a:rPr>
              <a:t>slidetodoc.com</a:t>
            </a:r>
            <a:endParaRPr lang="de-CH" sz="1000" dirty="0">
              <a:solidFill>
                <a:srgbClr val="000000"/>
              </a:solidFill>
            </a:endParaRPr>
          </a:p>
        </p:txBody>
      </p:sp>
    </p:spTree>
    <p:extLst>
      <p:ext uri="{BB962C8B-B14F-4D97-AF65-F5344CB8AC3E}">
        <p14:creationId xmlns:p14="http://schemas.microsoft.com/office/powerpoint/2010/main" val="4221067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Non-linear SVM </a:t>
            </a:r>
            <a:r>
              <a:rPr lang="de-CH" sz="3200" dirty="0" err="1"/>
              <a:t>by</a:t>
            </a:r>
            <a:r>
              <a:rPr lang="de-CH" sz="3200" dirty="0"/>
              <a:t> </a:t>
            </a:r>
            <a:r>
              <a:rPr lang="de-CH" sz="3200" dirty="0" err="1"/>
              <a:t>Adding</a:t>
            </a:r>
            <a:r>
              <a:rPr lang="de-CH" sz="3200" dirty="0"/>
              <a:t> </a:t>
            </a:r>
            <a:r>
              <a:rPr lang="de-CH" sz="3200" dirty="0" err="1"/>
              <a:t>Dimensions</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25</a:t>
            </a:fld>
            <a:endParaRPr kumimoji="0" lang="en-US" dirty="0">
              <a:solidFill>
                <a:srgbClr val="FFFFFF"/>
              </a:solidFill>
            </a:endParaRPr>
          </a:p>
        </p:txBody>
      </p:sp>
      <p:pic>
        <p:nvPicPr>
          <p:cNvPr id="3074" name="Picture 2">
            <a:extLst>
              <a:ext uri="{FF2B5EF4-FFF2-40B4-BE49-F238E27FC236}">
                <a16:creationId xmlns:a16="http://schemas.microsoft.com/office/drawing/2014/main" id="{4354A257-6A91-564A-B073-4C707B39E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02615"/>
            <a:ext cx="3240000" cy="29093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0C6228F-7F1A-704F-B21A-A5FF2D470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912" y="1516698"/>
            <a:ext cx="3243840" cy="299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95554F5-119D-B648-93E7-15DE767F9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4000" y="3948667"/>
            <a:ext cx="3240000" cy="29093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2123F374-BEC4-6D40-A9A9-DDFF86DBC764}"/>
              </a:ext>
            </a:extLst>
          </p:cNvPr>
          <p:cNvCxnSpPr/>
          <p:nvPr/>
        </p:nvCxnSpPr>
        <p:spPr>
          <a:xfrm>
            <a:off x="3058510" y="2858443"/>
            <a:ext cx="52551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201DAB54-9013-D943-973E-616E043CCD44}"/>
              </a:ext>
            </a:extLst>
          </p:cNvPr>
          <p:cNvCxnSpPr>
            <a:cxnSpLocks/>
          </p:cNvCxnSpPr>
          <p:nvPr/>
        </p:nvCxnSpPr>
        <p:spPr>
          <a:xfrm>
            <a:off x="7096257" y="3455228"/>
            <a:ext cx="262759" cy="39188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F4CA67-C29F-784F-B9CA-E59EE361BBFE}"/>
                  </a:ext>
                </a:extLst>
              </p:cNvPr>
              <p:cNvSpPr txBox="1"/>
              <p:nvPr/>
            </p:nvSpPr>
            <p:spPr>
              <a:xfrm>
                <a:off x="2858308" y="2475028"/>
                <a:ext cx="959878" cy="215444"/>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CH" sz="1400" b="0" i="1" smtClean="0">
                          <a:latin typeface="Cambria Math" panose="02040503050406030204" pitchFamily="18" charset="0"/>
                        </a:rPr>
                        <m:t>𝑧</m:t>
                      </m:r>
                      <m:r>
                        <a:rPr lang="de-CH" sz="1400" b="0" i="1" smtClean="0">
                          <a:latin typeface="Cambria Math" panose="02040503050406030204" pitchFamily="18" charset="0"/>
                        </a:rPr>
                        <m:t>=</m:t>
                      </m:r>
                      <m:sSup>
                        <m:sSupPr>
                          <m:ctrlPr>
                            <a:rPr lang="de-CH" sz="1400" b="0" i="1" smtClean="0">
                              <a:latin typeface="Cambria Math" panose="02040503050406030204" pitchFamily="18" charset="0"/>
                            </a:rPr>
                          </m:ctrlPr>
                        </m:sSupPr>
                        <m:e>
                          <m:r>
                            <a:rPr lang="de-CH" sz="1400" b="0" i="1" smtClean="0">
                              <a:latin typeface="Cambria Math" panose="02040503050406030204" pitchFamily="18" charset="0"/>
                            </a:rPr>
                            <m:t>𝑥</m:t>
                          </m:r>
                        </m:e>
                        <m:sup>
                          <m:r>
                            <a:rPr lang="de-CH" sz="1400" b="0" i="1" smtClean="0">
                              <a:latin typeface="Cambria Math" panose="02040503050406030204" pitchFamily="18" charset="0"/>
                            </a:rPr>
                            <m:t>2</m:t>
                          </m:r>
                        </m:sup>
                      </m:sSup>
                      <m:r>
                        <a:rPr lang="de-CH" sz="1400" b="0" i="1" smtClean="0">
                          <a:latin typeface="Cambria Math" panose="02040503050406030204" pitchFamily="18" charset="0"/>
                        </a:rPr>
                        <m:t>+</m:t>
                      </m:r>
                      <m:sSup>
                        <m:sSupPr>
                          <m:ctrlPr>
                            <a:rPr lang="de-CH" sz="1400" b="0" i="1" smtClean="0">
                              <a:latin typeface="Cambria Math" panose="02040503050406030204" pitchFamily="18" charset="0"/>
                            </a:rPr>
                          </m:ctrlPr>
                        </m:sSupPr>
                        <m:e>
                          <m:r>
                            <a:rPr lang="de-CH" sz="1400" b="0" i="1" smtClean="0">
                              <a:latin typeface="Cambria Math" panose="02040503050406030204" pitchFamily="18" charset="0"/>
                            </a:rPr>
                            <m:t>𝑦</m:t>
                          </m:r>
                        </m:e>
                        <m:sup>
                          <m:r>
                            <a:rPr lang="de-CH" sz="1400" b="0" i="1" smtClean="0">
                              <a:latin typeface="Cambria Math" panose="02040503050406030204" pitchFamily="18" charset="0"/>
                            </a:rPr>
                            <m:t>2</m:t>
                          </m:r>
                        </m:sup>
                      </m:sSup>
                    </m:oMath>
                  </m:oMathPara>
                </a14:m>
                <a:endParaRPr lang="en-CH" sz="1400" dirty="0"/>
              </a:p>
            </p:txBody>
          </p:sp>
        </mc:Choice>
        <mc:Fallback xmlns="">
          <p:sp>
            <p:nvSpPr>
              <p:cNvPr id="6" name="TextBox 5">
                <a:extLst>
                  <a:ext uri="{FF2B5EF4-FFF2-40B4-BE49-F238E27FC236}">
                    <a16:creationId xmlns:a16="http://schemas.microsoft.com/office/drawing/2014/main" id="{8AF4CA67-C29F-784F-B9CA-E59EE361BBFE}"/>
                  </a:ext>
                </a:extLst>
              </p:cNvPr>
              <p:cNvSpPr txBox="1">
                <a:spLocks noRot="1" noChangeAspect="1" noMove="1" noResize="1" noEditPoints="1" noAdjustHandles="1" noChangeArrowheads="1" noChangeShapeType="1" noTextEdit="1"/>
              </p:cNvSpPr>
              <p:nvPr/>
            </p:nvSpPr>
            <p:spPr>
              <a:xfrm>
                <a:off x="2858308" y="2475028"/>
                <a:ext cx="959878" cy="215444"/>
              </a:xfrm>
              <a:prstGeom prst="rect">
                <a:avLst/>
              </a:prstGeom>
              <a:blipFill>
                <a:blip r:embed="rId6"/>
                <a:stretch>
                  <a:fillRect l="-1299" r="-1299" b="-21053"/>
                </a:stretch>
              </a:blipFill>
              <a:ln>
                <a:solidFill>
                  <a:schemeClr val="tx1"/>
                </a:solidFill>
              </a:ln>
            </p:spPr>
            <p:txBody>
              <a:bodyPr/>
              <a:lstStyle/>
              <a:p>
                <a:r>
                  <a:rPr lang="en-CH">
                    <a:noFill/>
                  </a:rPr>
                  <a:t> </a:t>
                </a:r>
              </a:p>
            </p:txBody>
          </p:sp>
        </mc:Fallback>
      </mc:AlternateContent>
      <p:sp>
        <p:nvSpPr>
          <p:cNvPr id="13" name="TextBox 12">
            <a:extLst>
              <a:ext uri="{FF2B5EF4-FFF2-40B4-BE49-F238E27FC236}">
                <a16:creationId xmlns:a16="http://schemas.microsoft.com/office/drawing/2014/main" id="{4F04406D-9610-0040-A5B6-FFEE9A65BF35}"/>
              </a:ext>
            </a:extLst>
          </p:cNvPr>
          <p:cNvSpPr txBox="1"/>
          <p:nvPr/>
        </p:nvSpPr>
        <p:spPr>
          <a:xfrm>
            <a:off x="575250" y="4727199"/>
            <a:ext cx="4721959" cy="1600438"/>
          </a:xfrm>
          <a:prstGeom prst="rect">
            <a:avLst/>
          </a:prstGeom>
          <a:noFill/>
        </p:spPr>
        <p:txBody>
          <a:bodyPr wrap="square" rtlCol="0">
            <a:spAutoFit/>
          </a:bodyPr>
          <a:lstStyle/>
          <a:p>
            <a:r>
              <a:rPr lang="en-US" sz="1400" dirty="0"/>
              <a:t>Non-linear SVM calculations are possible by combining multiple dimensions in the right way</a:t>
            </a:r>
          </a:p>
          <a:p>
            <a:endParaRPr lang="en-US" sz="1400" dirty="0"/>
          </a:p>
          <a:p>
            <a:r>
              <a:rPr lang="en-US" sz="1400" dirty="0"/>
              <a:t>Computationally, this can be a very expensive search since many possible combinations of dimensions are possible. This expensive search can be avoided by only considering scalar products of all data point pairs using the Kernel Trick.</a:t>
            </a:r>
          </a:p>
        </p:txBody>
      </p:sp>
    </p:spTree>
    <p:extLst>
      <p:ext uri="{BB962C8B-B14F-4D97-AF65-F5344CB8AC3E}">
        <p14:creationId xmlns:p14="http://schemas.microsoft.com/office/powerpoint/2010/main" val="55449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a:t>
            </a:r>
            <a:r>
              <a:rPr lang="de-CH" sz="3200" dirty="0" err="1"/>
              <a:t>Artificial</a:t>
            </a:r>
            <a:r>
              <a:rPr lang="de-CH" sz="3200" dirty="0"/>
              <a:t>) </a:t>
            </a:r>
            <a:r>
              <a:rPr lang="de-CH" sz="3200" dirty="0" err="1"/>
              <a:t>Neural</a:t>
            </a:r>
            <a:r>
              <a:rPr lang="de-CH" sz="3200" dirty="0"/>
              <a:t> Networks (NN)</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26</a:t>
            </a:fld>
            <a:endParaRPr kumimoji="0" lang="en-US" dirty="0">
              <a:solidFill>
                <a:srgbClr val="FFFFFF"/>
              </a:solidFill>
            </a:endParaRPr>
          </a:p>
        </p:txBody>
      </p:sp>
      <p:sp>
        <p:nvSpPr>
          <p:cNvPr id="12" name="TextBox 11"/>
          <p:cNvSpPr txBox="1"/>
          <p:nvPr/>
        </p:nvSpPr>
        <p:spPr>
          <a:xfrm>
            <a:off x="683592" y="1732242"/>
            <a:ext cx="8011510" cy="1600438"/>
          </a:xfrm>
          <a:prstGeom prst="rect">
            <a:avLst/>
          </a:prstGeom>
          <a:noFill/>
        </p:spPr>
        <p:txBody>
          <a:bodyPr wrap="square" rtlCol="0">
            <a:spAutoFit/>
          </a:bodyPr>
          <a:lstStyle/>
          <a:p>
            <a:r>
              <a:rPr lang="en-US" sz="1400" b="1" dirty="0"/>
              <a:t>The General Architecture of Neural Networks:</a:t>
            </a:r>
          </a:p>
          <a:p>
            <a:pPr marL="285750" indent="-285750">
              <a:buFont typeface="Arial" panose="020B0604020202020204" pitchFamily="34" charset="0"/>
              <a:buChar char="•"/>
            </a:pPr>
            <a:r>
              <a:rPr lang="en-US" sz="1400" dirty="0"/>
              <a:t>Feedforward: Neurons in one layer only connect to neurons in the next layer</a:t>
            </a:r>
          </a:p>
          <a:p>
            <a:pPr marL="285750" indent="-285750">
              <a:buFont typeface="Arial" panose="020B0604020202020204" pitchFamily="34" charset="0"/>
              <a:buChar char="•"/>
            </a:pPr>
            <a:r>
              <a:rPr lang="en-US" sz="1400" dirty="0"/>
              <a:t>Fully connected layers</a:t>
            </a:r>
          </a:p>
          <a:p>
            <a:pPr marL="285750" indent="-285750">
              <a:buFont typeface="Arial" panose="020B0604020202020204" pitchFamily="34" charset="0"/>
              <a:buChar char="•"/>
            </a:pPr>
            <a:r>
              <a:rPr lang="en-US" sz="1400" dirty="0"/>
              <a:t>As many input neurons as feature variables</a:t>
            </a:r>
          </a:p>
          <a:p>
            <a:pPr marL="285750" indent="-285750">
              <a:buFont typeface="Arial" panose="020B0604020202020204" pitchFamily="34" charset="0"/>
              <a:buChar char="•"/>
            </a:pPr>
            <a:r>
              <a:rPr lang="en-US" sz="1400" dirty="0"/>
              <a:t>Number of output neurons depend on the nature of the problem that needs to be solved (e.g. one for regression (if one label variable needs to be calculated), one or multiple for classification (corresponding to the number of classes))</a:t>
            </a:r>
          </a:p>
        </p:txBody>
      </p:sp>
      <p:sp>
        <p:nvSpPr>
          <p:cNvPr id="5" name="TextBox 4">
            <a:extLst>
              <a:ext uri="{FF2B5EF4-FFF2-40B4-BE49-F238E27FC236}">
                <a16:creationId xmlns:a16="http://schemas.microsoft.com/office/drawing/2014/main" id="{32DDA8C9-AD20-2748-A7FC-54E46038EB6C}"/>
              </a:ext>
            </a:extLst>
          </p:cNvPr>
          <p:cNvSpPr txBox="1"/>
          <p:nvPr/>
        </p:nvSpPr>
        <p:spPr>
          <a:xfrm>
            <a:off x="8100731" y="6506289"/>
            <a:ext cx="883138" cy="246221"/>
          </a:xfrm>
          <a:prstGeom prst="rect">
            <a:avLst/>
          </a:prstGeom>
          <a:noFill/>
        </p:spPr>
        <p:txBody>
          <a:bodyPr wrap="square" rtlCol="0">
            <a:spAutoFit/>
          </a:bodyPr>
          <a:lstStyle/>
          <a:p>
            <a:r>
              <a:rPr lang="de-CH" sz="1000" dirty="0" err="1">
                <a:solidFill>
                  <a:srgbClr val="000000"/>
                </a:solidFill>
              </a:rPr>
              <a:t>datacamp</a:t>
            </a:r>
            <a:endParaRPr lang="de-CH" sz="1000" dirty="0">
              <a:solidFill>
                <a:srgbClr val="000000"/>
              </a:solidFill>
            </a:endParaRPr>
          </a:p>
        </p:txBody>
      </p:sp>
      <p:pic>
        <p:nvPicPr>
          <p:cNvPr id="1028" name="Picture 4">
            <a:extLst>
              <a:ext uri="{FF2B5EF4-FFF2-40B4-BE49-F238E27FC236}">
                <a16:creationId xmlns:a16="http://schemas.microsoft.com/office/drawing/2014/main" id="{AA9B8A1D-1933-834E-85CF-0E7BDBD17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494" y="3525321"/>
            <a:ext cx="6181705" cy="276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787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675F139-9863-FC45-9B98-FA1399348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39" y="1912314"/>
            <a:ext cx="5965934" cy="30333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marL="0" indent="0"/>
            <a:r>
              <a:rPr lang="de-CH" sz="3200" dirty="0"/>
              <a:t>Nodes </a:t>
            </a:r>
            <a:r>
              <a:rPr lang="de-CH" sz="3200" dirty="0" err="1"/>
              <a:t>of</a:t>
            </a:r>
            <a:r>
              <a:rPr lang="de-CH" sz="3200" dirty="0"/>
              <a:t> </a:t>
            </a:r>
            <a:r>
              <a:rPr lang="de-CH" sz="3200" dirty="0" err="1"/>
              <a:t>Neural</a:t>
            </a:r>
            <a:r>
              <a:rPr lang="de-CH" sz="3200" dirty="0"/>
              <a:t> Networks</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27</a:t>
            </a:fld>
            <a:endParaRPr kumimoji="0" lang="en-US" dirty="0">
              <a:solidFill>
                <a:srgbClr val="FFFFFF"/>
              </a:solidFill>
            </a:endParaRPr>
          </a:p>
        </p:txBody>
      </p:sp>
      <p:sp>
        <p:nvSpPr>
          <p:cNvPr id="12" name="TextBox 11"/>
          <p:cNvSpPr txBox="1"/>
          <p:nvPr/>
        </p:nvSpPr>
        <p:spPr>
          <a:xfrm>
            <a:off x="4256689" y="4325638"/>
            <a:ext cx="4201240" cy="2031325"/>
          </a:xfrm>
          <a:prstGeom prst="rect">
            <a:avLst/>
          </a:prstGeom>
          <a:noFill/>
        </p:spPr>
        <p:txBody>
          <a:bodyPr wrap="square" rtlCol="0">
            <a:spAutoFit/>
          </a:bodyPr>
          <a:lstStyle/>
          <a:p>
            <a:r>
              <a:rPr lang="en-US" sz="1400" dirty="0"/>
              <a:t>Weights and biases are the only modifiable parameters during training. Together, they form the weight matrix.</a:t>
            </a:r>
          </a:p>
          <a:p>
            <a:endParaRPr lang="en-US" sz="1400" dirty="0"/>
          </a:p>
          <a:p>
            <a:r>
              <a:rPr lang="en-US" sz="1400" dirty="0"/>
              <a:t>These variables are adjusted during training to reduce the cost function (representing the difference between computed and expected output)</a:t>
            </a:r>
          </a:p>
          <a:p>
            <a:endParaRPr lang="en-US" sz="1400" dirty="0"/>
          </a:p>
          <a:p>
            <a:r>
              <a:rPr lang="en-US" sz="1400" dirty="0"/>
              <a:t>Input neurons just transmit feature variables without any mathematical operations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C2710E-FB79-D340-811A-800FCF723C4E}"/>
                  </a:ext>
                </a:extLst>
              </p:cNvPr>
              <p:cNvSpPr txBox="1"/>
              <p:nvPr/>
            </p:nvSpPr>
            <p:spPr>
              <a:xfrm>
                <a:off x="5976495" y="1928904"/>
                <a:ext cx="2124236" cy="756233"/>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panose="02040503050406030204" pitchFamily="18" charset="0"/>
                        </a:rPr>
                        <m:t>𝑦</m:t>
                      </m:r>
                      <m:r>
                        <a:rPr lang="de-CH" b="0" i="1" smtClean="0">
                          <a:latin typeface="Cambria Math" panose="02040503050406030204" pitchFamily="18" charset="0"/>
                        </a:rPr>
                        <m:t>=</m:t>
                      </m:r>
                      <m:r>
                        <a:rPr lang="de-CH" b="0" i="1" smtClean="0">
                          <a:latin typeface="Cambria Math" panose="02040503050406030204" pitchFamily="18" charset="0"/>
                        </a:rPr>
                        <m:t>𝑓</m:t>
                      </m:r>
                      <m:d>
                        <m:dPr>
                          <m:ctrlPr>
                            <a:rPr lang="de-CH" b="0" i="1" smtClean="0">
                              <a:latin typeface="Cambria Math" panose="02040503050406030204" pitchFamily="18" charset="0"/>
                            </a:rPr>
                          </m:ctrlPr>
                        </m:dPr>
                        <m:e>
                          <m:r>
                            <a:rPr lang="de-CH" b="0" i="1" smtClean="0">
                              <a:latin typeface="Cambria Math" panose="02040503050406030204" pitchFamily="18" charset="0"/>
                            </a:rPr>
                            <m:t>𝑏</m:t>
                          </m:r>
                          <m:r>
                            <a:rPr lang="de-CH" b="0" i="1" smtClean="0">
                              <a:latin typeface="Cambria Math" panose="02040503050406030204" pitchFamily="18" charset="0"/>
                            </a:rPr>
                            <m:t>+</m:t>
                          </m:r>
                          <m:nary>
                            <m:naryPr>
                              <m:chr m:val="∑"/>
                              <m:ctrlPr>
                                <a:rPr lang="de-CH" b="0" i="1" smtClean="0">
                                  <a:latin typeface="Cambria Math" panose="02040503050406030204" pitchFamily="18" charset="0"/>
                                </a:rPr>
                              </m:ctrlPr>
                            </m:naryPr>
                            <m:sub>
                              <m:r>
                                <m:rPr>
                                  <m:brk m:alnAt="23"/>
                                </m:rPr>
                                <a:rPr lang="de-CH" b="0" i="1" smtClean="0">
                                  <a:latin typeface="Cambria Math" panose="02040503050406030204" pitchFamily="18" charset="0"/>
                                </a:rPr>
                                <m:t>𝑖</m:t>
                              </m:r>
                              <m:r>
                                <a:rPr lang="de-CH" b="0" i="1" smtClean="0">
                                  <a:latin typeface="Cambria Math" panose="02040503050406030204" pitchFamily="18" charset="0"/>
                                </a:rPr>
                                <m:t>=1</m:t>
                              </m:r>
                            </m:sub>
                            <m:sup>
                              <m:r>
                                <a:rPr lang="de-CH" b="0" i="1" smtClean="0">
                                  <a:latin typeface="Cambria Math" panose="02040503050406030204" pitchFamily="18" charset="0"/>
                                </a:rPr>
                                <m:t>𝑛</m:t>
                              </m:r>
                            </m:sup>
                            <m:e>
                              <m:sSub>
                                <m:sSubPr>
                                  <m:ctrlPr>
                                    <a:rPr lang="de-CH" b="0" i="1" smtClean="0">
                                      <a:latin typeface="Cambria Math" panose="02040503050406030204" pitchFamily="18" charset="0"/>
                                    </a:rPr>
                                  </m:ctrlPr>
                                </m:sSubPr>
                                <m:e>
                                  <m:r>
                                    <a:rPr lang="de-CH" b="0" i="1" smtClean="0">
                                      <a:latin typeface="Cambria Math" panose="02040503050406030204" pitchFamily="18" charset="0"/>
                                    </a:rPr>
                                    <m:t>𝑤</m:t>
                                  </m:r>
                                </m:e>
                                <m:sub>
                                  <m:r>
                                    <a:rPr lang="de-CH" b="0" i="1" smtClean="0">
                                      <a:latin typeface="Cambria Math" panose="02040503050406030204" pitchFamily="18" charset="0"/>
                                    </a:rPr>
                                    <m:t>𝑖</m:t>
                                  </m:r>
                                </m:sub>
                              </m:sSub>
                              <m:sSub>
                                <m:sSubPr>
                                  <m:ctrlPr>
                                    <a:rPr lang="de-CH" b="0" i="1" smtClean="0">
                                      <a:latin typeface="Cambria Math" panose="02040503050406030204" pitchFamily="18" charset="0"/>
                                    </a:rPr>
                                  </m:ctrlPr>
                                </m:sSubPr>
                                <m:e>
                                  <m:r>
                                    <a:rPr lang="de-CH" b="0" i="1" smtClean="0">
                                      <a:latin typeface="Cambria Math" panose="02040503050406030204" pitchFamily="18" charset="0"/>
                                    </a:rPr>
                                    <m:t>𝑥</m:t>
                                  </m:r>
                                </m:e>
                                <m:sub>
                                  <m:r>
                                    <a:rPr lang="de-CH" b="0" i="1" smtClean="0">
                                      <a:latin typeface="Cambria Math" panose="02040503050406030204" pitchFamily="18" charset="0"/>
                                    </a:rPr>
                                    <m:t>𝑖</m:t>
                                  </m:r>
                                </m:sub>
                              </m:sSub>
                            </m:e>
                          </m:nary>
                        </m:e>
                      </m:d>
                    </m:oMath>
                  </m:oMathPara>
                </a14:m>
                <a:endParaRPr lang="en-CH" dirty="0"/>
              </a:p>
            </p:txBody>
          </p:sp>
        </mc:Choice>
        <mc:Fallback xmlns="">
          <p:sp>
            <p:nvSpPr>
              <p:cNvPr id="3" name="TextBox 2">
                <a:extLst>
                  <a:ext uri="{FF2B5EF4-FFF2-40B4-BE49-F238E27FC236}">
                    <a16:creationId xmlns:a16="http://schemas.microsoft.com/office/drawing/2014/main" id="{E3C2710E-FB79-D340-811A-800FCF723C4E}"/>
                  </a:ext>
                </a:extLst>
              </p:cNvPr>
              <p:cNvSpPr txBox="1">
                <a:spLocks noRot="1" noChangeAspect="1" noMove="1" noResize="1" noEditPoints="1" noAdjustHandles="1" noChangeArrowheads="1" noChangeShapeType="1" noTextEdit="1"/>
              </p:cNvSpPr>
              <p:nvPr/>
            </p:nvSpPr>
            <p:spPr>
              <a:xfrm>
                <a:off x="5976495" y="1928904"/>
                <a:ext cx="2124236" cy="756233"/>
              </a:xfrm>
              <a:prstGeom prst="rect">
                <a:avLst/>
              </a:prstGeom>
              <a:blipFill>
                <a:blip r:embed="rId4"/>
                <a:stretch>
                  <a:fillRect l="-2381" t="-116393" b="-177049"/>
                </a:stretch>
              </a:blipFill>
              <a:ln>
                <a:noFill/>
              </a:ln>
            </p:spPr>
            <p:txBody>
              <a:bodyPr/>
              <a:lstStyle/>
              <a:p>
                <a:r>
                  <a:rPr lang="en-CH">
                    <a:noFill/>
                  </a:rPr>
                  <a:t> </a:t>
                </a:r>
              </a:p>
            </p:txBody>
          </p:sp>
        </mc:Fallback>
      </mc:AlternateContent>
    </p:spTree>
    <p:extLst>
      <p:ext uri="{BB962C8B-B14F-4D97-AF65-F5344CB8AC3E}">
        <p14:creationId xmlns:p14="http://schemas.microsoft.com/office/powerpoint/2010/main" val="1788202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Activation</a:t>
            </a:r>
            <a:r>
              <a:rPr lang="de-CH" sz="3200" dirty="0"/>
              <a:t> </a:t>
            </a:r>
            <a:r>
              <a:rPr lang="de-CH" sz="3200" dirty="0" err="1"/>
              <a:t>Functions</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28</a:t>
            </a:fld>
            <a:endParaRPr kumimoji="0" lang="en-US" dirty="0">
              <a:solidFill>
                <a:srgbClr val="FFFFFF"/>
              </a:solidFill>
            </a:endParaRPr>
          </a:p>
        </p:txBody>
      </p:sp>
      <p:sp>
        <p:nvSpPr>
          <p:cNvPr id="12" name="TextBox 11"/>
          <p:cNvSpPr txBox="1"/>
          <p:nvPr/>
        </p:nvSpPr>
        <p:spPr>
          <a:xfrm>
            <a:off x="533400" y="2297190"/>
            <a:ext cx="2374134" cy="3108543"/>
          </a:xfrm>
          <a:prstGeom prst="rect">
            <a:avLst/>
          </a:prstGeom>
          <a:noFill/>
        </p:spPr>
        <p:txBody>
          <a:bodyPr wrap="square" rtlCol="0">
            <a:spAutoFit/>
          </a:bodyPr>
          <a:lstStyle/>
          <a:p>
            <a:r>
              <a:rPr lang="en-US" sz="1400" dirty="0"/>
              <a:t>Activation functions introduce non-linearity</a:t>
            </a:r>
          </a:p>
          <a:p>
            <a:endParaRPr lang="en-US" sz="1400" dirty="0"/>
          </a:p>
          <a:p>
            <a:r>
              <a:rPr lang="en-US" sz="1400" dirty="0"/>
              <a:t>All neurons within same layer have the same activation function (layers are then usually named according to their activation function)</a:t>
            </a:r>
          </a:p>
          <a:p>
            <a:endParaRPr lang="en-US" sz="1400" dirty="0"/>
          </a:p>
          <a:p>
            <a:r>
              <a:rPr lang="en-US" sz="1400" dirty="0"/>
              <a:t>Data needs to be normalized to be within accessible range of the functions (e.g. from -3 to 3 for sigmoid activation function)</a:t>
            </a:r>
          </a:p>
        </p:txBody>
      </p:sp>
      <p:sp>
        <p:nvSpPr>
          <p:cNvPr id="5" name="TextBox 4">
            <a:extLst>
              <a:ext uri="{FF2B5EF4-FFF2-40B4-BE49-F238E27FC236}">
                <a16:creationId xmlns:a16="http://schemas.microsoft.com/office/drawing/2014/main" id="{32DDA8C9-AD20-2748-A7FC-54E46038EB6C}"/>
              </a:ext>
            </a:extLst>
          </p:cNvPr>
          <p:cNvSpPr txBox="1"/>
          <p:nvPr/>
        </p:nvSpPr>
        <p:spPr>
          <a:xfrm>
            <a:off x="8100731" y="6506289"/>
            <a:ext cx="883138" cy="246221"/>
          </a:xfrm>
          <a:prstGeom prst="rect">
            <a:avLst/>
          </a:prstGeom>
          <a:noFill/>
        </p:spPr>
        <p:txBody>
          <a:bodyPr wrap="square" rtlCol="0">
            <a:spAutoFit/>
          </a:bodyPr>
          <a:lstStyle/>
          <a:p>
            <a:r>
              <a:rPr lang="de-CH" sz="1000" dirty="0" err="1">
                <a:solidFill>
                  <a:srgbClr val="000000"/>
                </a:solidFill>
              </a:rPr>
              <a:t>datacamp</a:t>
            </a:r>
            <a:endParaRPr lang="de-CH" sz="1000" dirty="0">
              <a:solidFill>
                <a:srgbClr val="000000"/>
              </a:solidFill>
            </a:endParaRPr>
          </a:p>
        </p:txBody>
      </p:sp>
      <p:grpSp>
        <p:nvGrpSpPr>
          <p:cNvPr id="3" name="Group 2">
            <a:extLst>
              <a:ext uri="{FF2B5EF4-FFF2-40B4-BE49-F238E27FC236}">
                <a16:creationId xmlns:a16="http://schemas.microsoft.com/office/drawing/2014/main" id="{998D022B-0373-464F-B298-232D905CF5C6}"/>
              </a:ext>
            </a:extLst>
          </p:cNvPr>
          <p:cNvGrpSpPr/>
          <p:nvPr/>
        </p:nvGrpSpPr>
        <p:grpSpPr>
          <a:xfrm>
            <a:off x="3430061" y="1989413"/>
            <a:ext cx="5402512" cy="3799644"/>
            <a:chOff x="3430061" y="1768696"/>
            <a:chExt cx="5402512" cy="3799644"/>
          </a:xfrm>
        </p:grpSpPr>
        <p:pic>
          <p:nvPicPr>
            <p:cNvPr id="3074" name="Picture 2">
              <a:extLst>
                <a:ext uri="{FF2B5EF4-FFF2-40B4-BE49-F238E27FC236}">
                  <a16:creationId xmlns:a16="http://schemas.microsoft.com/office/drawing/2014/main" id="{3DEB59D2-4503-5F46-BC94-72B9B9CFC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061" y="1946031"/>
              <a:ext cx="5402512" cy="36223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5B37D0B-2D10-2043-BAB1-E2C35BFCB4FC}"/>
                </a:ext>
              </a:extLst>
            </p:cNvPr>
            <p:cNvSpPr txBox="1"/>
            <p:nvPr/>
          </p:nvSpPr>
          <p:spPr>
            <a:xfrm>
              <a:off x="6456783" y="1768696"/>
              <a:ext cx="1884784" cy="307777"/>
            </a:xfrm>
            <a:prstGeom prst="rect">
              <a:avLst/>
            </a:prstGeom>
            <a:noFill/>
          </p:spPr>
          <p:txBody>
            <a:bodyPr wrap="square" rtlCol="0">
              <a:spAutoFit/>
            </a:bodyPr>
            <a:lstStyle/>
            <a:p>
              <a:pPr algn="ctr"/>
              <a:r>
                <a:rPr lang="en-US" sz="1400" dirty="0"/>
                <a:t>(Rectified Linear Unit)</a:t>
              </a:r>
            </a:p>
          </p:txBody>
        </p:sp>
      </p:grpSp>
    </p:spTree>
    <p:extLst>
      <p:ext uri="{BB962C8B-B14F-4D97-AF65-F5344CB8AC3E}">
        <p14:creationId xmlns:p14="http://schemas.microsoft.com/office/powerpoint/2010/main" val="3634008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45" y="228600"/>
            <a:ext cx="8860221" cy="990600"/>
          </a:xfrm>
        </p:spPr>
        <p:txBody>
          <a:bodyPr>
            <a:normAutofit/>
          </a:bodyPr>
          <a:lstStyle/>
          <a:p>
            <a:pPr marL="0" indent="0"/>
            <a:r>
              <a:rPr lang="de-CH" sz="3200" dirty="0"/>
              <a:t>Learning </a:t>
            </a:r>
            <a:r>
              <a:rPr lang="de-CH" sz="3200" dirty="0" err="1"/>
              <a:t>by</a:t>
            </a:r>
            <a:r>
              <a:rPr lang="de-CH" sz="3200" dirty="0"/>
              <a:t> Back-propagation </a:t>
            </a:r>
            <a:r>
              <a:rPr lang="de-CH" sz="3200" dirty="0" err="1"/>
              <a:t>and</a:t>
            </a:r>
            <a:r>
              <a:rPr lang="de-CH" sz="3200" dirty="0"/>
              <a:t> Gradient </a:t>
            </a:r>
            <a:r>
              <a:rPr lang="de-CH" sz="3200" dirty="0" err="1"/>
              <a:t>Descent</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29</a:t>
            </a:fld>
            <a:endParaRPr kumimoji="0" lang="en-US" dirty="0">
              <a:solidFill>
                <a:srgbClr val="FFFFFF"/>
              </a:solidFill>
            </a:endParaRPr>
          </a:p>
        </p:txBody>
      </p:sp>
      <p:sp>
        <p:nvSpPr>
          <p:cNvPr id="12" name="TextBox 11"/>
          <p:cNvSpPr txBox="1"/>
          <p:nvPr/>
        </p:nvSpPr>
        <p:spPr>
          <a:xfrm>
            <a:off x="255138" y="1916890"/>
            <a:ext cx="8633723" cy="4401205"/>
          </a:xfrm>
          <a:prstGeom prst="rect">
            <a:avLst/>
          </a:prstGeom>
          <a:noFill/>
        </p:spPr>
        <p:txBody>
          <a:bodyPr wrap="square" rtlCol="0">
            <a:spAutoFit/>
          </a:bodyPr>
          <a:lstStyle/>
          <a:p>
            <a:r>
              <a:rPr lang="en-US" sz="1400" dirty="0"/>
              <a:t>The cost function (e.g. RMSE, Cross Entropy) is the proxy for the error of the neural network. This function is continuous and smooth</a:t>
            </a:r>
          </a:p>
          <a:p>
            <a:endParaRPr lang="en-US" sz="1400" dirty="0"/>
          </a:p>
          <a:p>
            <a:r>
              <a:rPr lang="en-US" sz="1400" dirty="0"/>
              <a:t>Cost is minimized by optimizing the weight matrix during training</a:t>
            </a:r>
          </a:p>
          <a:p>
            <a:endParaRPr lang="en-US" sz="1400" dirty="0"/>
          </a:p>
          <a:p>
            <a:r>
              <a:rPr lang="en-US" sz="1400" dirty="0"/>
              <a:t>Cost gradients (differentiation of cost (and activation) function) for each variable in the weight matrix are first calculated in the output layer and then propagated back through the hidden layers</a:t>
            </a:r>
          </a:p>
          <a:p>
            <a:endParaRPr lang="en-US" sz="1400" dirty="0"/>
          </a:p>
          <a:p>
            <a:r>
              <a:rPr lang="en-US" sz="1400" dirty="0"/>
              <a:t>The cost gradient gives the change in the value of the cost when there is a small change in the weight</a:t>
            </a:r>
          </a:p>
          <a:p>
            <a:endParaRPr lang="en-US" sz="1400" dirty="0"/>
          </a:p>
          <a:p>
            <a:r>
              <a:rPr lang="en-US" sz="1400" dirty="0"/>
              <a:t>All weights are adjusted (in small steps) according to their cost gradients</a:t>
            </a:r>
          </a:p>
          <a:p>
            <a:endParaRPr lang="en-US" sz="1400" dirty="0"/>
          </a:p>
          <a:p>
            <a:r>
              <a:rPr lang="en-US" sz="1400" dirty="0"/>
              <a:t>Then cost gradients are recalculated and weights are readjusted iteratively, until the costs reach an acceptable level</a:t>
            </a:r>
          </a:p>
          <a:p>
            <a:endParaRPr lang="en-US" sz="1400" dirty="0"/>
          </a:p>
          <a:p>
            <a:r>
              <a:rPr lang="en-US" sz="1400" dirty="0"/>
              <a:t>Neural Networks are nested mathematical functions. Weights closer to the output layer are less nested than weights far from the output layer. Gradients computed at the output layer are passed back through layers multiplying with local gradients (Can lead to vanishing gradients when many layers are present)</a:t>
            </a:r>
          </a:p>
          <a:p>
            <a:endParaRPr lang="en-US" sz="1400" dirty="0"/>
          </a:p>
          <a:p>
            <a:r>
              <a:rPr lang="en-US" sz="1400" dirty="0"/>
              <a:t>The learning rate hyperparameter determines the sizes of the weight adjustments. Too small and it will take too long to optimize, or algorithm might get stuck in local minimum, too large and minima might be missed</a:t>
            </a:r>
          </a:p>
        </p:txBody>
      </p:sp>
    </p:spTree>
    <p:extLst>
      <p:ext uri="{BB962C8B-B14F-4D97-AF65-F5344CB8AC3E}">
        <p14:creationId xmlns:p14="http://schemas.microsoft.com/office/powerpoint/2010/main" val="378240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Overview</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a:t>
            </a:fld>
            <a:endParaRPr kumimoji="0" lang="en-US" dirty="0">
              <a:solidFill>
                <a:srgbClr val="FFFFFF"/>
              </a:solidFill>
            </a:endParaRPr>
          </a:p>
        </p:txBody>
      </p:sp>
      <p:grpSp>
        <p:nvGrpSpPr>
          <p:cNvPr id="7" name="Group 6">
            <a:extLst>
              <a:ext uri="{FF2B5EF4-FFF2-40B4-BE49-F238E27FC236}">
                <a16:creationId xmlns:a16="http://schemas.microsoft.com/office/drawing/2014/main" id="{77461229-588E-F247-8138-1CEF1038E667}"/>
              </a:ext>
            </a:extLst>
          </p:cNvPr>
          <p:cNvGrpSpPr/>
          <p:nvPr/>
        </p:nvGrpSpPr>
        <p:grpSpPr>
          <a:xfrm>
            <a:off x="1307123" y="2004319"/>
            <a:ext cx="6265985" cy="4185761"/>
            <a:chOff x="373283" y="1781580"/>
            <a:chExt cx="6265985" cy="4185761"/>
          </a:xfrm>
        </p:grpSpPr>
        <p:sp>
          <p:nvSpPr>
            <p:cNvPr id="14" name="TextBox 13">
              <a:extLst>
                <a:ext uri="{FF2B5EF4-FFF2-40B4-BE49-F238E27FC236}">
                  <a16:creationId xmlns:a16="http://schemas.microsoft.com/office/drawing/2014/main" id="{6FC1DAEF-0B2D-594A-937A-21C71EA2C0D3}"/>
                </a:ext>
              </a:extLst>
            </p:cNvPr>
            <p:cNvSpPr txBox="1"/>
            <p:nvPr/>
          </p:nvSpPr>
          <p:spPr>
            <a:xfrm>
              <a:off x="373283" y="1781580"/>
              <a:ext cx="6265985" cy="4185761"/>
            </a:xfrm>
            <a:prstGeom prst="rect">
              <a:avLst/>
            </a:prstGeom>
            <a:solidFill>
              <a:srgbClr val="1BBCB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p:txBody>
        </p:sp>
        <p:sp>
          <p:nvSpPr>
            <p:cNvPr id="12" name="TextBox 11"/>
            <p:cNvSpPr txBox="1"/>
            <p:nvPr/>
          </p:nvSpPr>
          <p:spPr>
            <a:xfrm>
              <a:off x="533400" y="1974854"/>
              <a:ext cx="3460378" cy="738664"/>
            </a:xfrm>
            <a:prstGeom prst="rect">
              <a:avLst/>
            </a:prstGeom>
            <a:noFill/>
          </p:spPr>
          <p:txBody>
            <a:bodyPr wrap="square" rtlCol="0">
              <a:spAutoFit/>
            </a:bodyPr>
            <a:lstStyle/>
            <a:p>
              <a:pPr algn="just"/>
              <a:r>
                <a:rPr lang="en-US" sz="1400" b="1" dirty="0"/>
                <a:t>Artificial Intelligence</a:t>
              </a:r>
              <a:r>
                <a:rPr lang="en-US" sz="1400" dirty="0"/>
                <a:t> - Any technique that enables computers to mimic human intelligence, using logic, if-then rules, etc.</a:t>
              </a:r>
            </a:p>
          </p:txBody>
        </p:sp>
        <p:sp>
          <p:nvSpPr>
            <p:cNvPr id="9" name="TextBox 8">
              <a:extLst>
                <a:ext uri="{FF2B5EF4-FFF2-40B4-BE49-F238E27FC236}">
                  <a16:creationId xmlns:a16="http://schemas.microsoft.com/office/drawing/2014/main" id="{0DE38BDC-F2C0-374F-A233-BD214DA8DD2B}"/>
                </a:ext>
              </a:extLst>
            </p:cNvPr>
            <p:cNvSpPr txBox="1"/>
            <p:nvPr/>
          </p:nvSpPr>
          <p:spPr>
            <a:xfrm>
              <a:off x="531381" y="2786158"/>
              <a:ext cx="6020814" cy="3108543"/>
            </a:xfrm>
            <a:prstGeom prst="rect">
              <a:avLst/>
            </a:prstGeom>
            <a:solidFill>
              <a:srgbClr val="5A91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100" b="1" dirty="0"/>
                <a:t> </a:t>
              </a:r>
              <a:r>
                <a:rPr lang="en-US" sz="1400" b="1" dirty="0"/>
                <a:t> </a:t>
              </a:r>
            </a:p>
            <a:p>
              <a:r>
                <a:rPr lang="en-US" sz="1400" b="1" dirty="0"/>
                <a:t>    Machine Learning</a:t>
              </a:r>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p:txBody>
        </p:sp>
        <p:sp>
          <p:nvSpPr>
            <p:cNvPr id="10" name="TextBox 9">
              <a:extLst>
                <a:ext uri="{FF2B5EF4-FFF2-40B4-BE49-F238E27FC236}">
                  <a16:creationId xmlns:a16="http://schemas.microsoft.com/office/drawing/2014/main" id="{6CDD4A6D-EA60-424C-8E2C-5E1B740AC15A}"/>
                </a:ext>
              </a:extLst>
            </p:cNvPr>
            <p:cNvSpPr txBox="1"/>
            <p:nvPr/>
          </p:nvSpPr>
          <p:spPr>
            <a:xfrm>
              <a:off x="3505199" y="4593429"/>
              <a:ext cx="2864438" cy="1169551"/>
            </a:xfrm>
            <a:prstGeom prst="rect">
              <a:avLst/>
            </a:prstGeom>
            <a:solidFill>
              <a:srgbClr val="2CFA8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nSpc>
                  <a:spcPct val="200000"/>
                </a:lnSpc>
              </a:pPr>
              <a:r>
                <a:rPr lang="en-US" sz="1400" b="1" dirty="0"/>
                <a:t>   Deep Learning:</a:t>
              </a:r>
            </a:p>
            <a:p>
              <a:r>
                <a:rPr lang="en-US" sz="1400" b="1" dirty="0">
                  <a:solidFill>
                    <a:srgbClr val="C00000"/>
                  </a:solidFill>
                </a:rPr>
                <a:t>     - Convolutional Neural Networks</a:t>
              </a:r>
            </a:p>
            <a:p>
              <a:r>
                <a:rPr lang="en-US" sz="1400" dirty="0"/>
                <a:t>     - Recurrent Neural Networks</a:t>
              </a:r>
            </a:p>
            <a:p>
              <a:r>
                <a:rPr lang="en-US" sz="1400" dirty="0"/>
                <a:t>     - Long Short-Term Memory</a:t>
              </a:r>
            </a:p>
          </p:txBody>
        </p:sp>
        <p:sp>
          <p:nvSpPr>
            <p:cNvPr id="11" name="TextBox 10">
              <a:extLst>
                <a:ext uri="{FF2B5EF4-FFF2-40B4-BE49-F238E27FC236}">
                  <a16:creationId xmlns:a16="http://schemas.microsoft.com/office/drawing/2014/main" id="{5863A309-CE75-9E44-87B4-87F6B22210D8}"/>
                </a:ext>
              </a:extLst>
            </p:cNvPr>
            <p:cNvSpPr txBox="1"/>
            <p:nvPr/>
          </p:nvSpPr>
          <p:spPr>
            <a:xfrm>
              <a:off x="724125" y="3505128"/>
              <a:ext cx="2570060" cy="1600438"/>
            </a:xfrm>
            <a:prstGeom prst="rect">
              <a:avLst/>
            </a:prstGeom>
            <a:solidFill>
              <a:srgbClr val="8ACC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nSpc>
                  <a:spcPct val="200000"/>
                </a:lnSpc>
              </a:pPr>
              <a:r>
                <a:rPr lang="en-US" sz="1400" b="1" dirty="0"/>
                <a:t>   Statistical Machine Learning:</a:t>
              </a:r>
            </a:p>
            <a:p>
              <a:r>
                <a:rPr lang="en-US" sz="1400" dirty="0"/>
                <a:t>     - Regression</a:t>
              </a:r>
            </a:p>
            <a:p>
              <a:r>
                <a:rPr lang="en-US" sz="1400" dirty="0"/>
                <a:t>     - Decision Trees</a:t>
              </a:r>
            </a:p>
            <a:p>
              <a:r>
                <a:rPr lang="en-US" sz="1400" dirty="0"/>
                <a:t>     - Bayesian Learning</a:t>
              </a:r>
            </a:p>
            <a:p>
              <a:r>
                <a:rPr lang="en-US" sz="1400" b="1" dirty="0">
                  <a:solidFill>
                    <a:srgbClr val="C00000"/>
                  </a:solidFill>
                </a:rPr>
                <a:t>     - K-means Clustering</a:t>
              </a:r>
            </a:p>
            <a:p>
              <a:r>
                <a:rPr lang="en-US" sz="1400" b="1" dirty="0">
                  <a:solidFill>
                    <a:srgbClr val="C00000"/>
                  </a:solidFill>
                </a:rPr>
                <a:t>     - Support Vector Machines</a:t>
              </a:r>
            </a:p>
          </p:txBody>
        </p:sp>
        <p:sp>
          <p:nvSpPr>
            <p:cNvPr id="13" name="TextBox 12">
              <a:extLst>
                <a:ext uri="{FF2B5EF4-FFF2-40B4-BE49-F238E27FC236}">
                  <a16:creationId xmlns:a16="http://schemas.microsoft.com/office/drawing/2014/main" id="{7A354B74-4215-7340-BECC-1D96BF7EEC5B}"/>
                </a:ext>
              </a:extLst>
            </p:cNvPr>
            <p:cNvSpPr txBox="1"/>
            <p:nvPr/>
          </p:nvSpPr>
          <p:spPr>
            <a:xfrm>
              <a:off x="3505199" y="3505128"/>
              <a:ext cx="2864438" cy="954107"/>
            </a:xfrm>
            <a:prstGeom prst="rect">
              <a:avLst/>
            </a:prstGeom>
            <a:solidFill>
              <a:srgbClr val="A0B0FC"/>
            </a:solid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200000"/>
                </a:lnSpc>
              </a:pPr>
              <a:r>
                <a:rPr lang="en-US" sz="1400" b="1" dirty="0"/>
                <a:t>   Neural Networks:</a:t>
              </a:r>
            </a:p>
            <a:p>
              <a:r>
                <a:rPr lang="en-US" sz="1400" b="1" dirty="0">
                  <a:solidFill>
                    <a:srgbClr val="C00000"/>
                  </a:solidFill>
                </a:rPr>
                <a:t>     - Multi-layered, fully connected</a:t>
              </a:r>
            </a:p>
            <a:p>
              <a:r>
                <a:rPr lang="en-US" sz="1400" dirty="0"/>
                <a:t>     - Auto-encoders</a:t>
              </a:r>
            </a:p>
          </p:txBody>
        </p:sp>
      </p:grpSp>
      <p:sp>
        <p:nvSpPr>
          <p:cNvPr id="15" name="TextBox 14">
            <a:extLst>
              <a:ext uri="{FF2B5EF4-FFF2-40B4-BE49-F238E27FC236}">
                <a16:creationId xmlns:a16="http://schemas.microsoft.com/office/drawing/2014/main" id="{1FF2EA20-652B-3E4A-9BEF-DDE6DCEC5ED8}"/>
              </a:ext>
            </a:extLst>
          </p:cNvPr>
          <p:cNvSpPr txBox="1"/>
          <p:nvPr/>
        </p:nvSpPr>
        <p:spPr>
          <a:xfrm>
            <a:off x="1570892" y="5807512"/>
            <a:ext cx="1186101" cy="230832"/>
          </a:xfrm>
          <a:prstGeom prst="rect">
            <a:avLst/>
          </a:prstGeom>
          <a:noFill/>
        </p:spPr>
        <p:txBody>
          <a:bodyPr wrap="square" rtlCol="0">
            <a:spAutoFit/>
          </a:bodyPr>
          <a:lstStyle/>
          <a:p>
            <a:r>
              <a:rPr lang="en-US" sz="900" dirty="0"/>
              <a:t>S. </a:t>
            </a:r>
            <a:r>
              <a:rPr lang="en-US" sz="900" dirty="0" err="1"/>
              <a:t>Samudrala</a:t>
            </a:r>
            <a:r>
              <a:rPr lang="en-US" sz="900" dirty="0"/>
              <a:t> (2018)</a:t>
            </a:r>
          </a:p>
        </p:txBody>
      </p:sp>
    </p:spTree>
    <p:extLst>
      <p:ext uri="{BB962C8B-B14F-4D97-AF65-F5344CB8AC3E}">
        <p14:creationId xmlns:p14="http://schemas.microsoft.com/office/powerpoint/2010/main" val="2586335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30</a:t>
            </a:fld>
            <a:endParaRPr kumimoji="0" lang="en-US" dirty="0">
              <a:solidFill>
                <a:srgbClr val="FFFFFF"/>
              </a:solidFill>
            </a:endParaRPr>
          </a:p>
        </p:txBody>
      </p:sp>
      <p:sp>
        <p:nvSpPr>
          <p:cNvPr id="12" name="TextBox 11"/>
          <p:cNvSpPr txBox="1"/>
          <p:nvPr/>
        </p:nvSpPr>
        <p:spPr>
          <a:xfrm>
            <a:off x="255138" y="1916890"/>
            <a:ext cx="8633723" cy="1169551"/>
          </a:xfrm>
          <a:prstGeom prst="rect">
            <a:avLst/>
          </a:prstGeom>
          <a:noFill/>
        </p:spPr>
        <p:txBody>
          <a:bodyPr wrap="square" rtlCol="0">
            <a:spAutoFit/>
          </a:bodyPr>
          <a:lstStyle/>
          <a:p>
            <a:pPr algn="just"/>
            <a:r>
              <a:rPr lang="en-US" sz="1400" dirty="0"/>
              <a:t>For many of the activation functions, cost gradients are less than 1</a:t>
            </a:r>
          </a:p>
          <a:p>
            <a:pPr algn="just"/>
            <a:endParaRPr lang="en-US" sz="1400" dirty="0"/>
          </a:p>
          <a:p>
            <a:pPr algn="just"/>
            <a:r>
              <a:rPr lang="en-US" sz="1400" dirty="0"/>
              <a:t>If multiplied together during back-propagation, the gradient disappears with too many hidden layers, and learning in layers close to the input layer becomes negligible -&gt; It is better not to use too many hidden layers (Which also reduces the risks of overfitting due to too many variables)</a:t>
            </a:r>
          </a:p>
        </p:txBody>
      </p:sp>
      <p:sp>
        <p:nvSpPr>
          <p:cNvPr id="9" name="Title 1">
            <a:extLst>
              <a:ext uri="{FF2B5EF4-FFF2-40B4-BE49-F238E27FC236}">
                <a16:creationId xmlns:a16="http://schemas.microsoft.com/office/drawing/2014/main" id="{81FD794A-96D7-2E49-AC9B-71BAA9AA988E}"/>
              </a:ext>
            </a:extLst>
          </p:cNvPr>
          <p:cNvSpPr>
            <a:spLocks noGrp="1"/>
          </p:cNvSpPr>
          <p:nvPr>
            <p:ph type="title"/>
          </p:nvPr>
        </p:nvSpPr>
        <p:spPr>
          <a:xfrm>
            <a:off x="612648" y="228600"/>
            <a:ext cx="8153400" cy="990600"/>
          </a:xfrm>
        </p:spPr>
        <p:txBody>
          <a:bodyPr>
            <a:normAutofit/>
          </a:bodyPr>
          <a:lstStyle/>
          <a:p>
            <a:pPr marL="0" indent="0"/>
            <a:r>
              <a:rPr lang="de-CH" sz="3200" dirty="0" err="1"/>
              <a:t>Vanishing</a:t>
            </a:r>
            <a:r>
              <a:rPr lang="de-CH" sz="3200" dirty="0"/>
              <a:t> </a:t>
            </a:r>
            <a:r>
              <a:rPr lang="de-CH" sz="3200" dirty="0" err="1"/>
              <a:t>Gradients</a:t>
            </a:r>
            <a:endParaRPr lang="de-CH" sz="3200" dirty="0"/>
          </a:p>
        </p:txBody>
      </p:sp>
      <p:pic>
        <p:nvPicPr>
          <p:cNvPr id="5122" name="Picture 2">
            <a:extLst>
              <a:ext uri="{FF2B5EF4-FFF2-40B4-BE49-F238E27FC236}">
                <a16:creationId xmlns:a16="http://schemas.microsoft.com/office/drawing/2014/main" id="{BE6BF2CC-D022-1F43-BAF9-2AD40DC76F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52" t="69641" r="17274"/>
          <a:stretch/>
        </p:blipFill>
        <p:spPr bwMode="auto">
          <a:xfrm>
            <a:off x="1487213" y="3987004"/>
            <a:ext cx="5917324" cy="175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380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Validation </a:t>
            </a:r>
            <a:r>
              <a:rPr lang="de-CH" sz="3200" dirty="0" err="1"/>
              <a:t>to</a:t>
            </a:r>
            <a:r>
              <a:rPr lang="de-CH" sz="3200" dirty="0"/>
              <a:t> </a:t>
            </a:r>
            <a:r>
              <a:rPr lang="de-CH" sz="3200" dirty="0" err="1"/>
              <a:t>Prevent</a:t>
            </a:r>
            <a:r>
              <a:rPr lang="de-CH" sz="3200" dirty="0"/>
              <a:t> </a:t>
            </a:r>
            <a:r>
              <a:rPr lang="de-CH" sz="3200" dirty="0" err="1"/>
              <a:t>Overfitting</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31</a:t>
            </a:fld>
            <a:endParaRPr kumimoji="0" lang="en-US" dirty="0">
              <a:solidFill>
                <a:srgbClr val="FFFFFF"/>
              </a:solidFill>
            </a:endParaRPr>
          </a:p>
        </p:txBody>
      </p:sp>
      <p:sp>
        <p:nvSpPr>
          <p:cNvPr id="12" name="TextBox 11"/>
          <p:cNvSpPr txBox="1"/>
          <p:nvPr/>
        </p:nvSpPr>
        <p:spPr>
          <a:xfrm>
            <a:off x="6355933" y="1993917"/>
            <a:ext cx="2374134" cy="2462213"/>
          </a:xfrm>
          <a:prstGeom prst="rect">
            <a:avLst/>
          </a:prstGeom>
          <a:noFill/>
        </p:spPr>
        <p:txBody>
          <a:bodyPr wrap="square" rtlCol="0">
            <a:spAutoFit/>
          </a:bodyPr>
          <a:lstStyle/>
          <a:p>
            <a:r>
              <a:rPr lang="en-US" sz="1400" dirty="0"/>
              <a:t>A part of the data is removed from the training data set to validate the training</a:t>
            </a:r>
          </a:p>
          <a:p>
            <a:endParaRPr lang="en-US" sz="1400" dirty="0"/>
          </a:p>
          <a:p>
            <a:r>
              <a:rPr lang="en-US" sz="1400" dirty="0"/>
              <a:t>Overfitting is present when the error of the validation set increases while the error of the training set further decreases (Marking the transition from learning to memorizing)</a:t>
            </a:r>
          </a:p>
        </p:txBody>
      </p:sp>
      <p:grpSp>
        <p:nvGrpSpPr>
          <p:cNvPr id="3" name="Group 2">
            <a:extLst>
              <a:ext uri="{FF2B5EF4-FFF2-40B4-BE49-F238E27FC236}">
                <a16:creationId xmlns:a16="http://schemas.microsoft.com/office/drawing/2014/main" id="{8226A577-64DE-4E4E-9525-2E1D8E5C60ED}"/>
              </a:ext>
            </a:extLst>
          </p:cNvPr>
          <p:cNvGrpSpPr/>
          <p:nvPr/>
        </p:nvGrpSpPr>
        <p:grpSpPr>
          <a:xfrm>
            <a:off x="668861" y="1592642"/>
            <a:ext cx="5261591" cy="5036758"/>
            <a:chOff x="143346" y="1592642"/>
            <a:chExt cx="5261591" cy="5036758"/>
          </a:xfrm>
        </p:grpSpPr>
        <p:pic>
          <p:nvPicPr>
            <p:cNvPr id="13314" name="Picture 2">
              <a:extLst>
                <a:ext uri="{FF2B5EF4-FFF2-40B4-BE49-F238E27FC236}">
                  <a16:creationId xmlns:a16="http://schemas.microsoft.com/office/drawing/2014/main" id="{74C25BD9-9B43-144F-A20A-237D5BF0A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46" y="3286505"/>
              <a:ext cx="3877069" cy="33428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53839C8F-9834-0345-B91E-3931A85341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14" r="8114" b="72879"/>
            <a:stretch/>
          </p:blipFill>
          <p:spPr bwMode="auto">
            <a:xfrm>
              <a:off x="143346" y="1592642"/>
              <a:ext cx="5261591" cy="135924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A05C6226-E8F8-FA43-AB64-F6A301C594E2}"/>
                </a:ext>
              </a:extLst>
            </p:cNvPr>
            <p:cNvCxnSpPr>
              <a:cxnSpLocks/>
            </p:cNvCxnSpPr>
            <p:nvPr/>
          </p:nvCxnSpPr>
          <p:spPr>
            <a:xfrm>
              <a:off x="961292" y="3036277"/>
              <a:ext cx="0" cy="1336431"/>
            </a:xfrm>
            <a:prstGeom prst="straightConnector1">
              <a:avLst/>
            </a:prstGeom>
            <a:ln>
              <a:solidFill>
                <a:schemeClr val="accent3"/>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A6003D97-D263-BC42-A8A3-6247079D66D8}"/>
                </a:ext>
              </a:extLst>
            </p:cNvPr>
            <p:cNvCxnSpPr>
              <a:cxnSpLocks/>
            </p:cNvCxnSpPr>
            <p:nvPr/>
          </p:nvCxnSpPr>
          <p:spPr>
            <a:xfrm flipH="1">
              <a:off x="1606062" y="3036277"/>
              <a:ext cx="656492" cy="1979658"/>
            </a:xfrm>
            <a:prstGeom prst="straightConnector1">
              <a:avLst/>
            </a:prstGeom>
            <a:ln>
              <a:solidFill>
                <a:schemeClr val="accent3"/>
              </a:solidFill>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9762992-71F1-2D4A-843D-A97A88B6C0A0}"/>
                </a:ext>
              </a:extLst>
            </p:cNvPr>
            <p:cNvCxnSpPr>
              <a:cxnSpLocks/>
            </p:cNvCxnSpPr>
            <p:nvPr/>
          </p:nvCxnSpPr>
          <p:spPr>
            <a:xfrm flipH="1">
              <a:off x="3725270" y="3036277"/>
              <a:ext cx="939914" cy="2590800"/>
            </a:xfrm>
            <a:prstGeom prst="straightConnector1">
              <a:avLst/>
            </a:prstGeom>
            <a:ln>
              <a:solidFill>
                <a:schemeClr val="accent3"/>
              </a:solidFill>
              <a:tailEnd type="triangle"/>
            </a:ln>
          </p:spPr>
          <p:style>
            <a:lnRef idx="2">
              <a:schemeClr val="dk1"/>
            </a:lnRef>
            <a:fillRef idx="0">
              <a:schemeClr val="dk1"/>
            </a:fillRef>
            <a:effectRef idx="1">
              <a:schemeClr val="dk1"/>
            </a:effectRef>
            <a:fontRef idx="minor">
              <a:schemeClr val="tx1"/>
            </a:fontRef>
          </p:style>
        </p:cxnSp>
      </p:grpSp>
      <p:sp>
        <p:nvSpPr>
          <p:cNvPr id="11" name="TextBox 10">
            <a:extLst>
              <a:ext uri="{FF2B5EF4-FFF2-40B4-BE49-F238E27FC236}">
                <a16:creationId xmlns:a16="http://schemas.microsoft.com/office/drawing/2014/main" id="{41991FD6-182A-F344-9379-2AEF8F9694C8}"/>
              </a:ext>
            </a:extLst>
          </p:cNvPr>
          <p:cNvSpPr txBox="1"/>
          <p:nvPr/>
        </p:nvSpPr>
        <p:spPr>
          <a:xfrm>
            <a:off x="6355933" y="4762074"/>
            <a:ext cx="2416690" cy="1600438"/>
          </a:xfrm>
          <a:prstGeom prst="rect">
            <a:avLst/>
          </a:prstGeom>
          <a:noFill/>
          <a:ln>
            <a:solidFill>
              <a:schemeClr val="tx1"/>
            </a:solidFill>
          </a:ln>
        </p:spPr>
        <p:txBody>
          <a:bodyPr wrap="square" rtlCol="0">
            <a:spAutoFit/>
          </a:bodyPr>
          <a:lstStyle/>
          <a:p>
            <a:r>
              <a:rPr lang="en-US" sz="1400" dirty="0"/>
              <a:t>Overfitting can (for example) be reduced by adding additional restraints using regularization methods: The sum of (squares of) all weights are minimized together with the cost function</a:t>
            </a:r>
          </a:p>
        </p:txBody>
      </p:sp>
    </p:spTree>
    <p:extLst>
      <p:ext uri="{BB962C8B-B14F-4D97-AF65-F5344CB8AC3E}">
        <p14:creationId xmlns:p14="http://schemas.microsoft.com/office/powerpoint/2010/main" val="2984953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E6F7C9-7ECF-6A41-9355-954B832D0E98}"/>
              </a:ext>
            </a:extLst>
          </p:cNvPr>
          <p:cNvPicPr>
            <a:picLocks noChangeAspect="1"/>
          </p:cNvPicPr>
          <p:nvPr/>
        </p:nvPicPr>
        <p:blipFill>
          <a:blip r:embed="rId3"/>
          <a:stretch>
            <a:fillRect/>
          </a:stretch>
        </p:blipFill>
        <p:spPr>
          <a:xfrm>
            <a:off x="0" y="1769400"/>
            <a:ext cx="6480000" cy="4860000"/>
          </a:xfrm>
          <a:prstGeom prst="rect">
            <a:avLst/>
          </a:prstGeom>
        </p:spPr>
      </p:pic>
      <p:sp>
        <p:nvSpPr>
          <p:cNvPr id="2" name="Title 1"/>
          <p:cNvSpPr>
            <a:spLocks noGrp="1"/>
          </p:cNvSpPr>
          <p:nvPr>
            <p:ph type="title"/>
          </p:nvPr>
        </p:nvSpPr>
        <p:spPr/>
        <p:txBody>
          <a:bodyPr>
            <a:normAutofit/>
          </a:bodyPr>
          <a:lstStyle/>
          <a:p>
            <a:pPr marL="0" indent="0"/>
            <a:r>
              <a:rPr lang="de-CH" sz="3200" dirty="0" err="1"/>
              <a:t>Neural</a:t>
            </a:r>
            <a:r>
              <a:rPr lang="de-CH" sz="3200" dirty="0"/>
              <a:t> Network </a:t>
            </a:r>
            <a:r>
              <a:rPr lang="de-CH" sz="3200" dirty="0" err="1"/>
              <a:t>for</a:t>
            </a:r>
            <a:r>
              <a:rPr lang="de-CH" sz="3200" dirty="0"/>
              <a:t> City Data </a:t>
            </a:r>
            <a:r>
              <a:rPr lang="de-CH" sz="3200" dirty="0" err="1"/>
              <a:t>Classification</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32</a:t>
            </a:fld>
            <a:endParaRPr kumimoji="0" lang="en-US" dirty="0">
              <a:solidFill>
                <a:srgbClr val="FFFFFF"/>
              </a:solidFill>
            </a:endParaRPr>
          </a:p>
        </p:txBody>
      </p:sp>
      <p:sp>
        <p:nvSpPr>
          <p:cNvPr id="12" name="TextBox 11"/>
          <p:cNvSpPr txBox="1"/>
          <p:nvPr/>
        </p:nvSpPr>
        <p:spPr>
          <a:xfrm>
            <a:off x="6227455" y="3083115"/>
            <a:ext cx="2538593" cy="2031325"/>
          </a:xfrm>
          <a:prstGeom prst="rect">
            <a:avLst/>
          </a:prstGeom>
          <a:noFill/>
        </p:spPr>
        <p:txBody>
          <a:bodyPr wrap="square" rtlCol="0">
            <a:spAutoFit/>
          </a:bodyPr>
          <a:lstStyle/>
          <a:p>
            <a:r>
              <a:rPr lang="en-US" sz="1400" dirty="0"/>
              <a:t>Hidden and output layers are sigmoidal layers</a:t>
            </a:r>
          </a:p>
          <a:p>
            <a:endParaRPr lang="en-US" sz="1400" dirty="0"/>
          </a:p>
          <a:p>
            <a:r>
              <a:rPr lang="en-US" sz="1400" dirty="0"/>
              <a:t>Output neurons give values between 0 and 1 (Sigmoid Activation Function), which can be regarded as corresponding to the probability for a data point belonging to a certain cluster</a:t>
            </a:r>
          </a:p>
        </p:txBody>
      </p:sp>
    </p:spTree>
    <p:extLst>
      <p:ext uri="{BB962C8B-B14F-4D97-AF65-F5344CB8AC3E}">
        <p14:creationId xmlns:p14="http://schemas.microsoft.com/office/powerpoint/2010/main" val="2979430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D80360-9D40-F84A-AAE7-CB5158A33364}"/>
              </a:ext>
            </a:extLst>
          </p:cNvPr>
          <p:cNvPicPr>
            <a:picLocks noChangeAspect="1"/>
          </p:cNvPicPr>
          <p:nvPr/>
        </p:nvPicPr>
        <p:blipFill>
          <a:blip r:embed="rId3"/>
          <a:stretch>
            <a:fillRect/>
          </a:stretch>
        </p:blipFill>
        <p:spPr>
          <a:xfrm>
            <a:off x="0" y="1769400"/>
            <a:ext cx="6480000" cy="4860000"/>
          </a:xfrm>
          <a:prstGeom prst="rect">
            <a:avLst/>
          </a:prstGeom>
        </p:spPr>
      </p:pic>
      <p:sp>
        <p:nvSpPr>
          <p:cNvPr id="2" name="Title 1"/>
          <p:cNvSpPr>
            <a:spLocks noGrp="1"/>
          </p:cNvSpPr>
          <p:nvPr>
            <p:ph type="title"/>
          </p:nvPr>
        </p:nvSpPr>
        <p:spPr/>
        <p:txBody>
          <a:bodyPr>
            <a:normAutofit/>
          </a:bodyPr>
          <a:lstStyle/>
          <a:p>
            <a:pPr marL="0" indent="0"/>
            <a:r>
              <a:rPr lang="de-CH" sz="3200" dirty="0" err="1"/>
              <a:t>Resulting</a:t>
            </a:r>
            <a:r>
              <a:rPr lang="de-CH" sz="3200" dirty="0"/>
              <a:t> </a:t>
            </a:r>
            <a:r>
              <a:rPr lang="de-CH" sz="3200" dirty="0" err="1"/>
              <a:t>Neural</a:t>
            </a:r>
            <a:r>
              <a:rPr lang="de-CH" sz="3200" dirty="0"/>
              <a:t> Network</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33</a:t>
            </a:fld>
            <a:endParaRPr kumimoji="0" lang="en-US" dirty="0">
              <a:solidFill>
                <a:srgbClr val="FFFFFF"/>
              </a:solidFill>
            </a:endParaRPr>
          </a:p>
        </p:txBody>
      </p:sp>
      <p:sp>
        <p:nvSpPr>
          <p:cNvPr id="12" name="TextBox 11"/>
          <p:cNvSpPr txBox="1"/>
          <p:nvPr/>
        </p:nvSpPr>
        <p:spPr>
          <a:xfrm>
            <a:off x="6759332" y="1991271"/>
            <a:ext cx="2006716" cy="523220"/>
          </a:xfrm>
          <a:prstGeom prst="rect">
            <a:avLst/>
          </a:prstGeom>
          <a:noFill/>
        </p:spPr>
        <p:txBody>
          <a:bodyPr wrap="square" rtlCol="0">
            <a:spAutoFit/>
          </a:bodyPr>
          <a:lstStyle/>
          <a:p>
            <a:r>
              <a:rPr lang="en-US" sz="1400" dirty="0"/>
              <a:t>PC2 is weighted most for hidden layer</a:t>
            </a:r>
          </a:p>
        </p:txBody>
      </p:sp>
    </p:spTree>
    <p:extLst>
      <p:ext uri="{BB962C8B-B14F-4D97-AF65-F5344CB8AC3E}">
        <p14:creationId xmlns:p14="http://schemas.microsoft.com/office/powerpoint/2010/main" val="3478915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Neural</a:t>
            </a:r>
            <a:r>
              <a:rPr lang="de-CH" sz="3200" dirty="0"/>
              <a:t> Networks </a:t>
            </a:r>
            <a:r>
              <a:rPr lang="de-CH" sz="3200" dirty="0" err="1"/>
              <a:t>for</a:t>
            </a:r>
            <a:r>
              <a:rPr lang="de-CH" sz="3200" dirty="0"/>
              <a:t> City Data </a:t>
            </a:r>
            <a:r>
              <a:rPr lang="de-CH" sz="3200" dirty="0" err="1"/>
              <a:t>Classification</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34</a:t>
            </a:fld>
            <a:endParaRPr kumimoji="0" lang="en-US" dirty="0">
              <a:solidFill>
                <a:srgbClr val="FFFFFF"/>
              </a:solidFill>
            </a:endParaRPr>
          </a:p>
        </p:txBody>
      </p:sp>
      <p:pic>
        <p:nvPicPr>
          <p:cNvPr id="6" name="Picture 5" descr="Map&#10;&#10;Description automatically generated">
            <a:extLst>
              <a:ext uri="{FF2B5EF4-FFF2-40B4-BE49-F238E27FC236}">
                <a16:creationId xmlns:a16="http://schemas.microsoft.com/office/drawing/2014/main" id="{EA34B149-BE5A-FC45-B9DA-6033E0CD4A60}"/>
              </a:ext>
            </a:extLst>
          </p:cNvPr>
          <p:cNvPicPr>
            <a:picLocks noChangeAspect="1"/>
          </p:cNvPicPr>
          <p:nvPr/>
        </p:nvPicPr>
        <p:blipFill rotWithShape="1">
          <a:blip r:embed="rId3"/>
          <a:srcRect l="-276" r="1"/>
          <a:stretch/>
        </p:blipFill>
        <p:spPr>
          <a:xfrm>
            <a:off x="3235570" y="1720357"/>
            <a:ext cx="5686880" cy="3087570"/>
          </a:xfrm>
          <a:prstGeom prst="rect">
            <a:avLst/>
          </a:prstGeom>
        </p:spPr>
      </p:pic>
      <p:cxnSp>
        <p:nvCxnSpPr>
          <p:cNvPr id="7" name="Straight Arrow Connector 6">
            <a:extLst>
              <a:ext uri="{FF2B5EF4-FFF2-40B4-BE49-F238E27FC236}">
                <a16:creationId xmlns:a16="http://schemas.microsoft.com/office/drawing/2014/main" id="{4B54AE83-C066-304C-9662-54BE8A194E4B}"/>
              </a:ext>
            </a:extLst>
          </p:cNvPr>
          <p:cNvCxnSpPr>
            <a:cxnSpLocks/>
          </p:cNvCxnSpPr>
          <p:nvPr/>
        </p:nvCxnSpPr>
        <p:spPr>
          <a:xfrm flipH="1">
            <a:off x="6752494" y="2499066"/>
            <a:ext cx="164121" cy="418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F7CD9CB5-C2E8-034B-9630-3B4C7A9B69A2}"/>
              </a:ext>
            </a:extLst>
          </p:cNvPr>
          <p:cNvCxnSpPr>
            <a:cxnSpLocks/>
          </p:cNvCxnSpPr>
          <p:nvPr/>
        </p:nvCxnSpPr>
        <p:spPr>
          <a:xfrm flipV="1">
            <a:off x="6834554" y="3264877"/>
            <a:ext cx="82062" cy="266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CAC30EC4-0693-1043-9B9B-D65FAE52C6EE}"/>
              </a:ext>
            </a:extLst>
          </p:cNvPr>
          <p:cNvCxnSpPr>
            <a:cxnSpLocks/>
          </p:cNvCxnSpPr>
          <p:nvPr/>
        </p:nvCxnSpPr>
        <p:spPr>
          <a:xfrm flipH="1" flipV="1">
            <a:off x="7819293" y="3141785"/>
            <a:ext cx="304799" cy="287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E1AA57C-80F6-D140-8963-7A2AA8BBD1E8}"/>
              </a:ext>
            </a:extLst>
          </p:cNvPr>
          <p:cNvCxnSpPr>
            <a:cxnSpLocks/>
          </p:cNvCxnSpPr>
          <p:nvPr/>
        </p:nvCxnSpPr>
        <p:spPr>
          <a:xfrm flipH="1">
            <a:off x="4876707" y="2974731"/>
            <a:ext cx="2345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C32A33D-EABF-6249-BDDB-B5F1E827E626}"/>
              </a:ext>
            </a:extLst>
          </p:cNvPr>
          <p:cNvSpPr txBox="1"/>
          <p:nvPr/>
        </p:nvSpPr>
        <p:spPr>
          <a:xfrm>
            <a:off x="5053459" y="2852492"/>
            <a:ext cx="803125" cy="244477"/>
          </a:xfrm>
          <a:prstGeom prst="rect">
            <a:avLst/>
          </a:prstGeom>
          <a:noFill/>
        </p:spPr>
        <p:txBody>
          <a:bodyPr wrap="square" rtlCol="0">
            <a:spAutoFit/>
          </a:bodyPr>
          <a:lstStyle/>
          <a:p>
            <a:r>
              <a:rPr lang="en-US" sz="1000" dirty="0"/>
              <a:t>NYC</a:t>
            </a:r>
          </a:p>
        </p:txBody>
      </p:sp>
      <p:sp>
        <p:nvSpPr>
          <p:cNvPr id="14" name="TextBox 13">
            <a:extLst>
              <a:ext uri="{FF2B5EF4-FFF2-40B4-BE49-F238E27FC236}">
                <a16:creationId xmlns:a16="http://schemas.microsoft.com/office/drawing/2014/main" id="{56BE7E57-AC8D-5B49-B2FC-782B9AFC16FE}"/>
              </a:ext>
            </a:extLst>
          </p:cNvPr>
          <p:cNvSpPr txBox="1"/>
          <p:nvPr/>
        </p:nvSpPr>
        <p:spPr>
          <a:xfrm>
            <a:off x="7939407" y="3409338"/>
            <a:ext cx="803125" cy="244477"/>
          </a:xfrm>
          <a:prstGeom prst="rect">
            <a:avLst/>
          </a:prstGeom>
          <a:noFill/>
        </p:spPr>
        <p:txBody>
          <a:bodyPr wrap="square" rtlCol="0">
            <a:spAutoFit/>
          </a:bodyPr>
          <a:lstStyle/>
          <a:p>
            <a:r>
              <a:rPr lang="en-US" sz="1000" dirty="0"/>
              <a:t>Shanghai</a:t>
            </a:r>
          </a:p>
        </p:txBody>
      </p:sp>
      <p:sp>
        <p:nvSpPr>
          <p:cNvPr id="15" name="TextBox 14">
            <a:extLst>
              <a:ext uri="{FF2B5EF4-FFF2-40B4-BE49-F238E27FC236}">
                <a16:creationId xmlns:a16="http://schemas.microsoft.com/office/drawing/2014/main" id="{6E97755B-2759-8A47-8AD2-EE317CB63D5F}"/>
              </a:ext>
            </a:extLst>
          </p:cNvPr>
          <p:cNvSpPr txBox="1"/>
          <p:nvPr/>
        </p:nvSpPr>
        <p:spPr>
          <a:xfrm>
            <a:off x="6589717" y="3484277"/>
            <a:ext cx="803125" cy="244477"/>
          </a:xfrm>
          <a:prstGeom prst="rect">
            <a:avLst/>
          </a:prstGeom>
          <a:noFill/>
        </p:spPr>
        <p:txBody>
          <a:bodyPr wrap="square" rtlCol="0">
            <a:spAutoFit/>
          </a:bodyPr>
          <a:lstStyle/>
          <a:p>
            <a:r>
              <a:rPr lang="en-US" sz="1000" dirty="0"/>
              <a:t>Karachi</a:t>
            </a:r>
          </a:p>
        </p:txBody>
      </p:sp>
      <p:sp>
        <p:nvSpPr>
          <p:cNvPr id="16" name="TextBox 15">
            <a:extLst>
              <a:ext uri="{FF2B5EF4-FFF2-40B4-BE49-F238E27FC236}">
                <a16:creationId xmlns:a16="http://schemas.microsoft.com/office/drawing/2014/main" id="{0D00BFA4-9C94-D549-ABE6-0E6D6E037298}"/>
              </a:ext>
            </a:extLst>
          </p:cNvPr>
          <p:cNvSpPr txBox="1"/>
          <p:nvPr/>
        </p:nvSpPr>
        <p:spPr>
          <a:xfrm>
            <a:off x="6705602" y="2278035"/>
            <a:ext cx="803125" cy="244477"/>
          </a:xfrm>
          <a:prstGeom prst="rect">
            <a:avLst/>
          </a:prstGeom>
          <a:noFill/>
        </p:spPr>
        <p:txBody>
          <a:bodyPr wrap="square" rtlCol="0">
            <a:spAutoFit/>
          </a:bodyPr>
          <a:lstStyle/>
          <a:p>
            <a:r>
              <a:rPr lang="en-US" sz="1000" dirty="0"/>
              <a:t>Tehran</a:t>
            </a:r>
          </a:p>
        </p:txBody>
      </p:sp>
      <p:pic>
        <p:nvPicPr>
          <p:cNvPr id="17" name="Picture 16">
            <a:extLst>
              <a:ext uri="{FF2B5EF4-FFF2-40B4-BE49-F238E27FC236}">
                <a16:creationId xmlns:a16="http://schemas.microsoft.com/office/drawing/2014/main" id="{42C9AC3A-D420-BC4D-B401-BE7EA883A0C5}"/>
              </a:ext>
            </a:extLst>
          </p:cNvPr>
          <p:cNvPicPr>
            <a:picLocks noChangeAspect="1"/>
          </p:cNvPicPr>
          <p:nvPr/>
        </p:nvPicPr>
        <p:blipFill rotWithShape="1">
          <a:blip r:embed="rId4"/>
          <a:srcRect t="13155" r="51020"/>
          <a:stretch/>
        </p:blipFill>
        <p:spPr>
          <a:xfrm>
            <a:off x="517957" y="3285392"/>
            <a:ext cx="3582979" cy="3176451"/>
          </a:xfrm>
          <a:prstGeom prst="rect">
            <a:avLst/>
          </a:prstGeom>
          <a:ln>
            <a:solidFill>
              <a:schemeClr val="tx1"/>
            </a:solidFill>
          </a:ln>
        </p:spPr>
      </p:pic>
      <p:sp>
        <p:nvSpPr>
          <p:cNvPr id="18" name="TextBox 17">
            <a:extLst>
              <a:ext uri="{FF2B5EF4-FFF2-40B4-BE49-F238E27FC236}">
                <a16:creationId xmlns:a16="http://schemas.microsoft.com/office/drawing/2014/main" id="{102EF65A-4391-2041-9E62-BCDBD480EA0B}"/>
              </a:ext>
            </a:extLst>
          </p:cNvPr>
          <p:cNvSpPr txBox="1"/>
          <p:nvPr/>
        </p:nvSpPr>
        <p:spPr>
          <a:xfrm>
            <a:off x="533400" y="1907625"/>
            <a:ext cx="2374134" cy="738664"/>
          </a:xfrm>
          <a:prstGeom prst="rect">
            <a:avLst/>
          </a:prstGeom>
          <a:noFill/>
        </p:spPr>
        <p:txBody>
          <a:bodyPr wrap="square" rtlCol="0">
            <a:spAutoFit/>
          </a:bodyPr>
          <a:lstStyle/>
          <a:p>
            <a:r>
              <a:rPr lang="en-US" sz="1400" dirty="0"/>
              <a:t>Test data (NYC, Tehran, Karachi &amp; Shanghai) was removed from training data</a:t>
            </a:r>
          </a:p>
        </p:txBody>
      </p:sp>
    </p:spTree>
    <p:extLst>
      <p:ext uri="{BB962C8B-B14F-4D97-AF65-F5344CB8AC3E}">
        <p14:creationId xmlns:p14="http://schemas.microsoft.com/office/powerpoint/2010/main" val="228291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A </a:t>
            </a:r>
            <a:r>
              <a:rPr lang="de-CH" sz="3200" dirty="0" err="1"/>
              <a:t>Neural</a:t>
            </a:r>
            <a:r>
              <a:rPr lang="de-CH" sz="3200" dirty="0"/>
              <a:t> Network </a:t>
            </a:r>
            <a:r>
              <a:rPr lang="de-CH" sz="3200" dirty="0" err="1"/>
              <a:t>with</a:t>
            </a:r>
            <a:r>
              <a:rPr lang="de-CH" sz="3200" dirty="0"/>
              <a:t> </a:t>
            </a:r>
            <a:r>
              <a:rPr lang="de-CH" sz="3200" dirty="0" err="1"/>
              <a:t>more</a:t>
            </a:r>
            <a:r>
              <a:rPr lang="de-CH" sz="3200" dirty="0"/>
              <a:t> Neurons</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35</a:t>
            </a:fld>
            <a:endParaRPr kumimoji="0" lang="en-US" dirty="0">
              <a:solidFill>
                <a:srgbClr val="FFFFFF"/>
              </a:solidFill>
            </a:endParaRPr>
          </a:p>
        </p:txBody>
      </p:sp>
      <p:pic>
        <p:nvPicPr>
          <p:cNvPr id="4" name="Picture 3">
            <a:extLst>
              <a:ext uri="{FF2B5EF4-FFF2-40B4-BE49-F238E27FC236}">
                <a16:creationId xmlns:a16="http://schemas.microsoft.com/office/drawing/2014/main" id="{5752F630-E128-204D-B6CB-60D16F531DF2}"/>
              </a:ext>
            </a:extLst>
          </p:cNvPr>
          <p:cNvPicPr>
            <a:picLocks noChangeAspect="1"/>
          </p:cNvPicPr>
          <p:nvPr/>
        </p:nvPicPr>
        <p:blipFill>
          <a:blip r:embed="rId3"/>
          <a:stretch>
            <a:fillRect/>
          </a:stretch>
        </p:blipFill>
        <p:spPr>
          <a:xfrm>
            <a:off x="1233352" y="1769400"/>
            <a:ext cx="6480000" cy="4860000"/>
          </a:xfrm>
          <a:prstGeom prst="rect">
            <a:avLst/>
          </a:prstGeom>
        </p:spPr>
      </p:pic>
    </p:spTree>
    <p:extLst>
      <p:ext uri="{BB962C8B-B14F-4D97-AF65-F5344CB8AC3E}">
        <p14:creationId xmlns:p14="http://schemas.microsoft.com/office/powerpoint/2010/main" val="1482583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Neural</a:t>
            </a:r>
            <a:r>
              <a:rPr lang="de-CH" sz="3200" dirty="0"/>
              <a:t> Networks </a:t>
            </a:r>
            <a:r>
              <a:rPr lang="de-CH" sz="3200" dirty="0" err="1"/>
              <a:t>for</a:t>
            </a:r>
            <a:r>
              <a:rPr lang="de-CH" sz="3200" dirty="0"/>
              <a:t> City Data</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36</a:t>
            </a:fld>
            <a:endParaRPr kumimoji="0" lang="en-US" dirty="0">
              <a:solidFill>
                <a:srgbClr val="FFFFFF"/>
              </a:solidFill>
            </a:endParaRPr>
          </a:p>
        </p:txBody>
      </p:sp>
      <p:sp>
        <p:nvSpPr>
          <p:cNvPr id="12" name="TextBox 11"/>
          <p:cNvSpPr txBox="1"/>
          <p:nvPr/>
        </p:nvSpPr>
        <p:spPr>
          <a:xfrm>
            <a:off x="1306068" y="5521404"/>
            <a:ext cx="6766560" cy="738664"/>
          </a:xfrm>
          <a:prstGeom prst="rect">
            <a:avLst/>
          </a:prstGeom>
          <a:noFill/>
        </p:spPr>
        <p:txBody>
          <a:bodyPr wrap="square" rtlCol="0">
            <a:spAutoFit/>
          </a:bodyPr>
          <a:lstStyle/>
          <a:p>
            <a:pPr algn="ctr"/>
            <a:r>
              <a:rPr lang="en-US" sz="1400" dirty="0"/>
              <a:t>Complexity does not necessarily increase the power of the prediction by a lot</a:t>
            </a:r>
          </a:p>
          <a:p>
            <a:pPr algn="ctr"/>
            <a:endParaRPr lang="en-US" sz="1400" dirty="0"/>
          </a:p>
          <a:p>
            <a:pPr algn="ctr"/>
            <a:r>
              <a:rPr lang="en-US" sz="1400" dirty="0"/>
              <a:t>(Prediction success also varied between runs)</a:t>
            </a:r>
          </a:p>
        </p:txBody>
      </p:sp>
      <p:pic>
        <p:nvPicPr>
          <p:cNvPr id="6" name="Picture 5">
            <a:extLst>
              <a:ext uri="{FF2B5EF4-FFF2-40B4-BE49-F238E27FC236}">
                <a16:creationId xmlns:a16="http://schemas.microsoft.com/office/drawing/2014/main" id="{60D5888A-25BC-E548-B92C-C536E6C0F6E1}"/>
              </a:ext>
            </a:extLst>
          </p:cNvPr>
          <p:cNvPicPr>
            <a:picLocks noChangeAspect="1"/>
          </p:cNvPicPr>
          <p:nvPr/>
        </p:nvPicPr>
        <p:blipFill>
          <a:blip r:embed="rId3"/>
          <a:stretch>
            <a:fillRect/>
          </a:stretch>
        </p:blipFill>
        <p:spPr>
          <a:xfrm>
            <a:off x="1031748" y="1730828"/>
            <a:ext cx="7315200" cy="3657600"/>
          </a:xfrm>
          <a:prstGeom prst="rect">
            <a:avLst/>
          </a:prstGeom>
        </p:spPr>
      </p:pic>
    </p:spTree>
    <p:extLst>
      <p:ext uri="{BB962C8B-B14F-4D97-AF65-F5344CB8AC3E}">
        <p14:creationId xmlns:p14="http://schemas.microsoft.com/office/powerpoint/2010/main" val="2013168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37</a:t>
            </a:fld>
            <a:endParaRPr kumimoji="0" lang="en-US" dirty="0">
              <a:solidFill>
                <a:srgbClr val="FFFFFF"/>
              </a:solidFill>
            </a:endParaRPr>
          </a:p>
        </p:txBody>
      </p:sp>
      <p:sp>
        <p:nvSpPr>
          <p:cNvPr id="12" name="TextBox 11"/>
          <p:cNvSpPr txBox="1"/>
          <p:nvPr/>
        </p:nvSpPr>
        <p:spPr>
          <a:xfrm>
            <a:off x="629342" y="1876710"/>
            <a:ext cx="8074819" cy="954107"/>
          </a:xfrm>
          <a:prstGeom prst="rect">
            <a:avLst/>
          </a:prstGeom>
          <a:noFill/>
        </p:spPr>
        <p:txBody>
          <a:bodyPr wrap="square" rtlCol="0">
            <a:spAutoFit/>
          </a:bodyPr>
          <a:lstStyle/>
          <a:p>
            <a:r>
              <a:rPr lang="en-US" sz="1400" dirty="0"/>
              <a:t>Deep learning algorithms are based on neural networks, but have a more complex architecture</a:t>
            </a:r>
          </a:p>
          <a:p>
            <a:endParaRPr lang="en-US" sz="1400" dirty="0"/>
          </a:p>
          <a:p>
            <a:r>
              <a:rPr lang="en-US" sz="1400" dirty="0"/>
              <a:t>Deep learning is much better suited to handle unstructured data, temporal/sequential relationships and spatial relationships</a:t>
            </a:r>
          </a:p>
        </p:txBody>
      </p:sp>
      <p:pic>
        <p:nvPicPr>
          <p:cNvPr id="1026" name="Picture 2">
            <a:extLst>
              <a:ext uri="{FF2B5EF4-FFF2-40B4-BE49-F238E27FC236}">
                <a16:creationId xmlns:a16="http://schemas.microsoft.com/office/drawing/2014/main" id="{809E4943-E036-6E43-9840-EB436EDA4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907" y="2982466"/>
            <a:ext cx="6348185" cy="35080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D91E64-8EA7-034E-B8CD-F5BFAC765451}"/>
              </a:ext>
            </a:extLst>
          </p:cNvPr>
          <p:cNvSpPr txBox="1"/>
          <p:nvPr/>
        </p:nvSpPr>
        <p:spPr>
          <a:xfrm>
            <a:off x="8100731" y="6506289"/>
            <a:ext cx="883138" cy="246221"/>
          </a:xfrm>
          <a:prstGeom prst="rect">
            <a:avLst/>
          </a:prstGeom>
          <a:noFill/>
        </p:spPr>
        <p:txBody>
          <a:bodyPr wrap="square" rtlCol="0">
            <a:spAutoFit/>
          </a:bodyPr>
          <a:lstStyle/>
          <a:p>
            <a:r>
              <a:rPr lang="de-CH" sz="1000" dirty="0" err="1">
                <a:solidFill>
                  <a:srgbClr val="000000"/>
                </a:solidFill>
              </a:rPr>
              <a:t>XenonStack</a:t>
            </a:r>
            <a:endParaRPr lang="de-CH" sz="1000" dirty="0">
              <a:solidFill>
                <a:srgbClr val="000000"/>
              </a:solidFill>
            </a:endParaRPr>
          </a:p>
        </p:txBody>
      </p:sp>
      <p:sp>
        <p:nvSpPr>
          <p:cNvPr id="10" name="Title 1">
            <a:extLst>
              <a:ext uri="{FF2B5EF4-FFF2-40B4-BE49-F238E27FC236}">
                <a16:creationId xmlns:a16="http://schemas.microsoft.com/office/drawing/2014/main" id="{41AA2E85-5BFF-0743-A625-3F925A1B56A8}"/>
              </a:ext>
            </a:extLst>
          </p:cNvPr>
          <p:cNvSpPr>
            <a:spLocks noGrp="1"/>
          </p:cNvSpPr>
          <p:nvPr>
            <p:ph type="title"/>
          </p:nvPr>
        </p:nvSpPr>
        <p:spPr>
          <a:xfrm>
            <a:off x="612648" y="228600"/>
            <a:ext cx="8153400" cy="990600"/>
          </a:xfrm>
        </p:spPr>
        <p:txBody>
          <a:bodyPr>
            <a:normAutofit/>
          </a:bodyPr>
          <a:lstStyle/>
          <a:p>
            <a:pPr marL="0" indent="0"/>
            <a:r>
              <a:rPr lang="de-CH" sz="3200" dirty="0" err="1"/>
              <a:t>Deep</a:t>
            </a:r>
            <a:r>
              <a:rPr lang="de-CH" sz="3200" dirty="0"/>
              <a:t> Learning</a:t>
            </a:r>
          </a:p>
        </p:txBody>
      </p:sp>
    </p:spTree>
    <p:extLst>
      <p:ext uri="{BB962C8B-B14F-4D97-AF65-F5344CB8AC3E}">
        <p14:creationId xmlns:p14="http://schemas.microsoft.com/office/powerpoint/2010/main" val="64002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Convolutional</a:t>
            </a:r>
            <a:r>
              <a:rPr lang="de-CH" sz="3200" dirty="0"/>
              <a:t> </a:t>
            </a:r>
            <a:r>
              <a:rPr lang="de-CH" sz="3200" dirty="0" err="1"/>
              <a:t>Neural</a:t>
            </a:r>
            <a:r>
              <a:rPr lang="de-CH" sz="3200" dirty="0"/>
              <a:t> Networks (CNNs)</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38</a:t>
            </a:fld>
            <a:endParaRPr kumimoji="0" lang="en-US" dirty="0">
              <a:solidFill>
                <a:srgbClr val="FFFFFF"/>
              </a:solidFill>
            </a:endParaRPr>
          </a:p>
        </p:txBody>
      </p:sp>
      <p:sp>
        <p:nvSpPr>
          <p:cNvPr id="5" name="TextBox 4">
            <a:extLst>
              <a:ext uri="{FF2B5EF4-FFF2-40B4-BE49-F238E27FC236}">
                <a16:creationId xmlns:a16="http://schemas.microsoft.com/office/drawing/2014/main" id="{32DDA8C9-AD20-2748-A7FC-54E46038EB6C}"/>
              </a:ext>
            </a:extLst>
          </p:cNvPr>
          <p:cNvSpPr txBox="1"/>
          <p:nvPr/>
        </p:nvSpPr>
        <p:spPr>
          <a:xfrm>
            <a:off x="7268902" y="6610462"/>
            <a:ext cx="1714968" cy="246221"/>
          </a:xfrm>
          <a:prstGeom prst="rect">
            <a:avLst/>
          </a:prstGeom>
          <a:noFill/>
        </p:spPr>
        <p:txBody>
          <a:bodyPr wrap="square" rtlCol="0">
            <a:spAutoFit/>
          </a:bodyPr>
          <a:lstStyle/>
          <a:p>
            <a:r>
              <a:rPr lang="de-CH" sz="1000" dirty="0" err="1">
                <a:solidFill>
                  <a:srgbClr val="000000"/>
                </a:solidFill>
              </a:rPr>
              <a:t>Tabian</a:t>
            </a:r>
            <a:r>
              <a:rPr lang="de-CH" sz="1000" dirty="0">
                <a:solidFill>
                  <a:srgbClr val="000000"/>
                </a:solidFill>
              </a:rPr>
              <a:t>, Fu &amp; </a:t>
            </a:r>
            <a:r>
              <a:rPr lang="de-CH" sz="1000" dirty="0" err="1">
                <a:solidFill>
                  <a:srgbClr val="000000"/>
                </a:solidFill>
              </a:rPr>
              <a:t>Khodaei</a:t>
            </a:r>
            <a:r>
              <a:rPr lang="de-CH" sz="1000" dirty="0">
                <a:solidFill>
                  <a:srgbClr val="000000"/>
                </a:solidFill>
              </a:rPr>
              <a:t> (2019)</a:t>
            </a:r>
          </a:p>
        </p:txBody>
      </p:sp>
      <p:sp>
        <p:nvSpPr>
          <p:cNvPr id="7" name="TextBox 6">
            <a:extLst>
              <a:ext uri="{FF2B5EF4-FFF2-40B4-BE49-F238E27FC236}">
                <a16:creationId xmlns:a16="http://schemas.microsoft.com/office/drawing/2014/main" id="{00A3B632-C668-824B-8C71-47B47FEF92B2}"/>
              </a:ext>
            </a:extLst>
          </p:cNvPr>
          <p:cNvSpPr txBox="1"/>
          <p:nvPr/>
        </p:nvSpPr>
        <p:spPr>
          <a:xfrm>
            <a:off x="289367" y="1749387"/>
            <a:ext cx="8694501" cy="1169551"/>
          </a:xfrm>
          <a:prstGeom prst="rect">
            <a:avLst/>
          </a:prstGeom>
          <a:noFill/>
        </p:spPr>
        <p:txBody>
          <a:bodyPr wrap="square" rtlCol="0">
            <a:spAutoFit/>
          </a:bodyPr>
          <a:lstStyle/>
          <a:p>
            <a:r>
              <a:rPr lang="en-US" sz="1400" dirty="0"/>
              <a:t>CNNs are able to process spatial data using four main types of layers:</a:t>
            </a:r>
          </a:p>
          <a:p>
            <a:pPr marL="285750" indent="-285750">
              <a:buFont typeface="Arial" panose="020B0604020202020204" pitchFamily="34" charset="0"/>
              <a:buChar char="•"/>
            </a:pPr>
            <a:r>
              <a:rPr lang="en-US" sz="1400" b="1" dirty="0"/>
              <a:t>Convolutional Layer</a:t>
            </a:r>
            <a:r>
              <a:rPr lang="en-US" sz="1400" dirty="0"/>
              <a:t>: Pixel data is transmitted in the form of small and overlapping subframes to single neurons</a:t>
            </a:r>
          </a:p>
          <a:p>
            <a:pPr marL="285750" indent="-285750">
              <a:buFont typeface="Arial" panose="020B0604020202020204" pitchFamily="34" charset="0"/>
              <a:buChar char="•"/>
            </a:pPr>
            <a:r>
              <a:rPr lang="en-US" sz="1400" b="1" dirty="0"/>
              <a:t>Pooling Layer</a:t>
            </a:r>
            <a:r>
              <a:rPr lang="en-US" sz="1400" dirty="0"/>
              <a:t>: Compressing several neurons (without overlap) from convolutional layer into single neuron</a:t>
            </a:r>
          </a:p>
          <a:p>
            <a:pPr marL="285750" indent="-285750">
              <a:buFont typeface="Arial" panose="020B0604020202020204" pitchFamily="34" charset="0"/>
              <a:buChar char="•"/>
            </a:pPr>
            <a:r>
              <a:rPr lang="en-US" sz="1400" b="1" dirty="0"/>
              <a:t>Fully Connected Layer</a:t>
            </a:r>
            <a:r>
              <a:rPr lang="en-US" sz="1400" dirty="0"/>
              <a:t>: Usually a neural network using also the </a:t>
            </a:r>
            <a:r>
              <a:rPr lang="en-US" sz="1400" dirty="0" err="1"/>
              <a:t>ReLU</a:t>
            </a:r>
            <a:r>
              <a:rPr lang="en-US" sz="1400" dirty="0"/>
              <a:t> activation function</a:t>
            </a:r>
          </a:p>
          <a:p>
            <a:pPr marL="285750" indent="-285750">
              <a:buFont typeface="Arial" panose="020B0604020202020204" pitchFamily="34" charset="0"/>
              <a:buChar char="•"/>
            </a:pPr>
            <a:r>
              <a:rPr lang="en-US" sz="1400" b="1" dirty="0" err="1"/>
              <a:t>Softmax</a:t>
            </a:r>
            <a:r>
              <a:rPr lang="en-US" sz="1400" b="1" dirty="0"/>
              <a:t> Layer</a:t>
            </a:r>
            <a:r>
              <a:rPr lang="en-US" sz="1400" dirty="0"/>
              <a:t>: Produces output for classification problems with probabilities (Sum of </a:t>
            </a:r>
            <a:r>
              <a:rPr lang="en-US" sz="1400" dirty="0" err="1"/>
              <a:t>Softmax</a:t>
            </a:r>
            <a:r>
              <a:rPr lang="en-US" sz="1400" dirty="0"/>
              <a:t> Layer equals 1)</a:t>
            </a:r>
          </a:p>
        </p:txBody>
      </p:sp>
      <p:pic>
        <p:nvPicPr>
          <p:cNvPr id="2052" name="Picture 4">
            <a:extLst>
              <a:ext uri="{FF2B5EF4-FFF2-40B4-BE49-F238E27FC236}">
                <a16:creationId xmlns:a16="http://schemas.microsoft.com/office/drawing/2014/main" id="{F5A2A027-E46B-2444-9746-B5BA19391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08" y="3151627"/>
            <a:ext cx="8455783" cy="303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24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Convolutional</a:t>
            </a:r>
            <a:r>
              <a:rPr lang="de-CH" sz="3200" dirty="0"/>
              <a:t> </a:t>
            </a:r>
            <a:r>
              <a:rPr lang="de-CH" sz="3200" dirty="0" err="1"/>
              <a:t>Neural</a:t>
            </a:r>
            <a:r>
              <a:rPr lang="de-CH" sz="3200" dirty="0"/>
              <a:t> Networks (CNN) - CIFAR</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39</a:t>
            </a:fld>
            <a:endParaRPr kumimoji="0" lang="en-US" dirty="0">
              <a:solidFill>
                <a:srgbClr val="FFFFFF"/>
              </a:solidFill>
            </a:endParaRPr>
          </a:p>
        </p:txBody>
      </p:sp>
      <p:sp>
        <p:nvSpPr>
          <p:cNvPr id="12" name="TextBox 11"/>
          <p:cNvSpPr txBox="1"/>
          <p:nvPr/>
        </p:nvSpPr>
        <p:spPr>
          <a:xfrm>
            <a:off x="5461180" y="2523916"/>
            <a:ext cx="3304868" cy="2462213"/>
          </a:xfrm>
          <a:prstGeom prst="rect">
            <a:avLst/>
          </a:prstGeom>
          <a:noFill/>
        </p:spPr>
        <p:txBody>
          <a:bodyPr wrap="square" rtlCol="0">
            <a:spAutoFit/>
          </a:bodyPr>
          <a:lstStyle/>
          <a:p>
            <a:r>
              <a:rPr lang="en-US" sz="1400" dirty="0"/>
              <a:t>CIFAR10 dataset contains 60’000 images from 10 different classes. 50’000 of the images are used for training and 10’000 for validation. Each picture has 32x32 pixels.</a:t>
            </a:r>
          </a:p>
          <a:p>
            <a:endParaRPr lang="en-US" sz="1400" dirty="0"/>
          </a:p>
          <a:p>
            <a:r>
              <a:rPr lang="en-US" sz="1400" dirty="0"/>
              <a:t>Example is based on the packages </a:t>
            </a:r>
            <a:r>
              <a:rPr lang="en-US" sz="1400" dirty="0" err="1"/>
              <a:t>tensorflow</a:t>
            </a:r>
            <a:r>
              <a:rPr lang="en-US" sz="1400" dirty="0"/>
              <a:t> and </a:t>
            </a:r>
            <a:r>
              <a:rPr lang="en-US" sz="1400" dirty="0" err="1"/>
              <a:t>keras</a:t>
            </a:r>
            <a:r>
              <a:rPr lang="en-US" sz="1400" dirty="0"/>
              <a:t>. They can be used with R, but they run calculations in python </a:t>
            </a:r>
          </a:p>
          <a:p>
            <a:endParaRPr lang="en-US" sz="1400" dirty="0"/>
          </a:p>
          <a:p>
            <a:r>
              <a:rPr lang="en-US" sz="1400" dirty="0"/>
              <a:t>There were problems with the M1 chip and I had to use windows for this example</a:t>
            </a:r>
          </a:p>
        </p:txBody>
      </p:sp>
      <p:pic>
        <p:nvPicPr>
          <p:cNvPr id="4" name="Picture 3">
            <a:extLst>
              <a:ext uri="{FF2B5EF4-FFF2-40B4-BE49-F238E27FC236}">
                <a16:creationId xmlns:a16="http://schemas.microsoft.com/office/drawing/2014/main" id="{B2C64A6C-32E3-E848-BA6C-AED28BB618E3}"/>
              </a:ext>
            </a:extLst>
          </p:cNvPr>
          <p:cNvPicPr>
            <a:picLocks noChangeAspect="1"/>
          </p:cNvPicPr>
          <p:nvPr/>
        </p:nvPicPr>
        <p:blipFill>
          <a:blip r:embed="rId3"/>
          <a:stretch>
            <a:fillRect/>
          </a:stretch>
        </p:blipFill>
        <p:spPr>
          <a:xfrm>
            <a:off x="604161" y="2033944"/>
            <a:ext cx="4572000" cy="3657600"/>
          </a:xfrm>
          <a:prstGeom prst="rect">
            <a:avLst/>
          </a:prstGeom>
        </p:spPr>
      </p:pic>
    </p:spTree>
    <p:extLst>
      <p:ext uri="{BB962C8B-B14F-4D97-AF65-F5344CB8AC3E}">
        <p14:creationId xmlns:p14="http://schemas.microsoft.com/office/powerpoint/2010/main" val="1014048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Some</a:t>
            </a:r>
            <a:r>
              <a:rPr lang="de-CH" sz="3200" dirty="0"/>
              <a:t> </a:t>
            </a:r>
            <a:r>
              <a:rPr lang="de-CH" sz="3200" dirty="0" err="1"/>
              <a:t>Terminology</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
        <p:nvSpPr>
          <p:cNvPr id="12" name="TextBox 11"/>
          <p:cNvSpPr txBox="1"/>
          <p:nvPr/>
        </p:nvSpPr>
        <p:spPr>
          <a:xfrm>
            <a:off x="266700" y="2089207"/>
            <a:ext cx="5184531"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Nature of the Problem:</a:t>
            </a:r>
            <a:endParaRPr lang="en-US" sz="1400" dirty="0"/>
          </a:p>
          <a:p>
            <a:pPr marL="285750" indent="-285750">
              <a:buFont typeface="Arial" panose="020B0604020202020204" pitchFamily="34" charset="0"/>
              <a:buChar char="•"/>
            </a:pPr>
            <a:r>
              <a:rPr lang="en-US" sz="1400" b="1" dirty="0"/>
              <a:t>Regression:</a:t>
            </a:r>
          </a:p>
          <a:p>
            <a:pPr lvl="1"/>
            <a:r>
              <a:rPr lang="en-US" sz="1400" dirty="0"/>
              <a:t>Variables are continuous numerical values (e.g. temperatures)</a:t>
            </a:r>
          </a:p>
          <a:p>
            <a:pPr marL="285750" indent="-285750">
              <a:buFont typeface="Arial" panose="020B0604020202020204" pitchFamily="34" charset="0"/>
              <a:buChar char="•"/>
            </a:pPr>
            <a:r>
              <a:rPr lang="en-US" sz="1400" b="1" dirty="0"/>
              <a:t>Classification:</a:t>
            </a:r>
          </a:p>
          <a:p>
            <a:pPr lvl="1"/>
            <a:r>
              <a:rPr lang="en-US" sz="1400" dirty="0"/>
              <a:t>Variables can adopt one of several possible values (e.g. grades)</a:t>
            </a:r>
          </a:p>
          <a:p>
            <a:pPr marL="285750" indent="-285750">
              <a:buFont typeface="Arial" panose="020B0604020202020204" pitchFamily="34" charset="0"/>
              <a:buChar char="•"/>
            </a:pPr>
            <a:r>
              <a:rPr lang="en-US" sz="1400" b="1" dirty="0"/>
              <a:t>Clustering:</a:t>
            </a:r>
          </a:p>
          <a:p>
            <a:pPr lvl="1"/>
            <a:r>
              <a:rPr lang="en-US" sz="1400" dirty="0"/>
              <a:t>Grouping of data into a specified number of cohesive units</a:t>
            </a:r>
          </a:p>
        </p:txBody>
      </p:sp>
      <p:sp>
        <p:nvSpPr>
          <p:cNvPr id="5" name="TextBox 4">
            <a:extLst>
              <a:ext uri="{FF2B5EF4-FFF2-40B4-BE49-F238E27FC236}">
                <a16:creationId xmlns:a16="http://schemas.microsoft.com/office/drawing/2014/main" id="{25CAF365-B65D-6B41-BE44-2EB7961B57E7}"/>
              </a:ext>
            </a:extLst>
          </p:cNvPr>
          <p:cNvSpPr txBox="1"/>
          <p:nvPr/>
        </p:nvSpPr>
        <p:spPr>
          <a:xfrm>
            <a:off x="5603632" y="2089207"/>
            <a:ext cx="3328492"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Variables:</a:t>
            </a:r>
            <a:endParaRPr lang="en-US" sz="1400" dirty="0"/>
          </a:p>
          <a:p>
            <a:pPr marL="285750" indent="-285750">
              <a:buFont typeface="Arial" panose="020B0604020202020204" pitchFamily="34" charset="0"/>
              <a:buChar char="•"/>
            </a:pPr>
            <a:r>
              <a:rPr lang="en-US" sz="1400" b="1" dirty="0"/>
              <a:t>Feature Variables = Input Variables</a:t>
            </a:r>
          </a:p>
          <a:p>
            <a:pPr marL="285750" indent="-285750">
              <a:buFont typeface="Arial" panose="020B0604020202020204" pitchFamily="34" charset="0"/>
              <a:buChar char="•"/>
            </a:pPr>
            <a:r>
              <a:rPr lang="en-US" sz="1400" b="1" dirty="0"/>
              <a:t>Label Variables = Output Variables</a:t>
            </a:r>
          </a:p>
        </p:txBody>
      </p:sp>
      <p:sp>
        <p:nvSpPr>
          <p:cNvPr id="6" name="TextBox 5">
            <a:extLst>
              <a:ext uri="{FF2B5EF4-FFF2-40B4-BE49-F238E27FC236}">
                <a16:creationId xmlns:a16="http://schemas.microsoft.com/office/drawing/2014/main" id="{21E7B593-B418-9B4C-895E-5F4C8D685746}"/>
              </a:ext>
            </a:extLst>
          </p:cNvPr>
          <p:cNvSpPr txBox="1"/>
          <p:nvPr/>
        </p:nvSpPr>
        <p:spPr>
          <a:xfrm>
            <a:off x="266700" y="3882626"/>
            <a:ext cx="5184531" cy="1631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Learning Methods:</a:t>
            </a:r>
            <a:endParaRPr lang="en-US" sz="1400" dirty="0"/>
          </a:p>
          <a:p>
            <a:pPr marL="285750" indent="-285750">
              <a:buFont typeface="Arial" panose="020B0604020202020204" pitchFamily="34" charset="0"/>
              <a:buChar char="•"/>
            </a:pPr>
            <a:r>
              <a:rPr lang="en-US" sz="1400" b="1" dirty="0"/>
              <a:t>Supervised Learning:</a:t>
            </a:r>
          </a:p>
          <a:p>
            <a:pPr lvl="1"/>
            <a:r>
              <a:rPr lang="en-US" sz="1400" dirty="0"/>
              <a:t>Requires in- and output variables (e.g. linear regression)</a:t>
            </a:r>
          </a:p>
          <a:p>
            <a:pPr marL="285750" indent="-285750">
              <a:buFont typeface="Arial" panose="020B0604020202020204" pitchFamily="34" charset="0"/>
              <a:buChar char="•"/>
            </a:pPr>
            <a:r>
              <a:rPr lang="en-US" sz="1400" b="1" dirty="0"/>
              <a:t>Unsupervised Learning:</a:t>
            </a:r>
          </a:p>
          <a:p>
            <a:pPr lvl="1"/>
            <a:r>
              <a:rPr lang="en-US" sz="1400" dirty="0"/>
              <a:t>Requires only input variables (e.g. k-means clustering)</a:t>
            </a:r>
          </a:p>
          <a:p>
            <a:pPr marL="285750" indent="-285750">
              <a:buFont typeface="Arial" panose="020B0604020202020204" pitchFamily="34" charset="0"/>
              <a:buChar char="•"/>
            </a:pPr>
            <a:r>
              <a:rPr lang="en-US" sz="1400" b="1" dirty="0"/>
              <a:t>Reinforced Learning:</a:t>
            </a:r>
          </a:p>
          <a:p>
            <a:pPr lvl="1"/>
            <a:r>
              <a:rPr lang="en-US" sz="1400" dirty="0"/>
              <a:t>Requires risk/reward inputs from environment (e.g. games)</a:t>
            </a:r>
          </a:p>
        </p:txBody>
      </p:sp>
      <p:sp>
        <p:nvSpPr>
          <p:cNvPr id="7" name="TextBox 6">
            <a:extLst>
              <a:ext uri="{FF2B5EF4-FFF2-40B4-BE49-F238E27FC236}">
                <a16:creationId xmlns:a16="http://schemas.microsoft.com/office/drawing/2014/main" id="{8439B5C0-AB59-7F41-A737-1B641BD3A2F5}"/>
              </a:ext>
            </a:extLst>
          </p:cNvPr>
          <p:cNvSpPr txBox="1"/>
          <p:nvPr/>
        </p:nvSpPr>
        <p:spPr>
          <a:xfrm>
            <a:off x="5603631" y="3046079"/>
            <a:ext cx="3328493" cy="227754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a:t>Solving Methods:</a:t>
            </a:r>
            <a:endParaRPr lang="en-US" sz="1400" dirty="0"/>
          </a:p>
          <a:p>
            <a:pPr marL="285750" indent="-285750">
              <a:buFont typeface="Arial" panose="020B0604020202020204" pitchFamily="34" charset="0"/>
              <a:buChar char="•"/>
            </a:pPr>
            <a:r>
              <a:rPr lang="en-US" sz="1400" b="1" dirty="0"/>
              <a:t>Parametric Models:</a:t>
            </a:r>
          </a:p>
          <a:p>
            <a:pPr lvl="1"/>
            <a:r>
              <a:rPr lang="en-US" sz="1400" dirty="0"/>
              <a:t>Each input is given a weightage parameter based on their influence on the output (e.g. linear regression)</a:t>
            </a:r>
          </a:p>
          <a:p>
            <a:pPr marL="285750" indent="-285750">
              <a:buFont typeface="Arial" panose="020B0604020202020204" pitchFamily="34" charset="0"/>
              <a:buChar char="•"/>
            </a:pPr>
            <a:r>
              <a:rPr lang="en-US" sz="1400" b="1" dirty="0"/>
              <a:t>Non-Parametric Models:</a:t>
            </a:r>
          </a:p>
          <a:p>
            <a:pPr lvl="1"/>
            <a:r>
              <a:rPr lang="en-US" sz="1400" dirty="0"/>
              <a:t>Output is derived from the output of the training data, based on closest data record or group of records (e.g. decision trees)</a:t>
            </a:r>
          </a:p>
        </p:txBody>
      </p:sp>
      <p:sp>
        <p:nvSpPr>
          <p:cNvPr id="9" name="TextBox 8">
            <a:extLst>
              <a:ext uri="{FF2B5EF4-FFF2-40B4-BE49-F238E27FC236}">
                <a16:creationId xmlns:a16="http://schemas.microsoft.com/office/drawing/2014/main" id="{CEF7F031-1348-C340-97B2-2FB75ED0CA2D}"/>
              </a:ext>
            </a:extLst>
          </p:cNvPr>
          <p:cNvSpPr txBox="1"/>
          <p:nvPr/>
        </p:nvSpPr>
        <p:spPr>
          <a:xfrm>
            <a:off x="7746023" y="6398568"/>
            <a:ext cx="1186101" cy="230832"/>
          </a:xfrm>
          <a:prstGeom prst="rect">
            <a:avLst/>
          </a:prstGeom>
          <a:noFill/>
        </p:spPr>
        <p:txBody>
          <a:bodyPr wrap="square" rtlCol="0">
            <a:spAutoFit/>
          </a:bodyPr>
          <a:lstStyle/>
          <a:p>
            <a:r>
              <a:rPr lang="en-US" sz="900" dirty="0"/>
              <a:t>S. </a:t>
            </a:r>
            <a:r>
              <a:rPr lang="en-US" sz="900" dirty="0" err="1"/>
              <a:t>Samudrala</a:t>
            </a:r>
            <a:r>
              <a:rPr lang="en-US" sz="900" dirty="0"/>
              <a:t> (2018)</a:t>
            </a:r>
          </a:p>
        </p:txBody>
      </p:sp>
    </p:spTree>
    <p:extLst>
      <p:ext uri="{BB962C8B-B14F-4D97-AF65-F5344CB8AC3E}">
        <p14:creationId xmlns:p14="http://schemas.microsoft.com/office/powerpoint/2010/main" val="2646942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CNN - 1</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40</a:t>
            </a:fld>
            <a:endParaRPr kumimoji="0" lang="en-US" dirty="0">
              <a:solidFill>
                <a:srgbClr val="FFFFFF"/>
              </a:solidFill>
            </a:endParaRPr>
          </a:p>
        </p:txBody>
      </p:sp>
      <p:pic>
        <p:nvPicPr>
          <p:cNvPr id="4" name="Picture 3">
            <a:extLst>
              <a:ext uri="{FF2B5EF4-FFF2-40B4-BE49-F238E27FC236}">
                <a16:creationId xmlns:a16="http://schemas.microsoft.com/office/drawing/2014/main" id="{34E245FF-C4F8-B940-8697-1C121E9E8659}"/>
              </a:ext>
            </a:extLst>
          </p:cNvPr>
          <p:cNvPicPr>
            <a:picLocks noChangeAspect="1"/>
          </p:cNvPicPr>
          <p:nvPr/>
        </p:nvPicPr>
        <p:blipFill>
          <a:blip r:embed="rId3"/>
          <a:stretch>
            <a:fillRect/>
          </a:stretch>
        </p:blipFill>
        <p:spPr>
          <a:xfrm>
            <a:off x="381148" y="2033944"/>
            <a:ext cx="4572000" cy="3657600"/>
          </a:xfrm>
          <a:prstGeom prst="rect">
            <a:avLst/>
          </a:prstGeom>
        </p:spPr>
      </p:pic>
      <p:pic>
        <p:nvPicPr>
          <p:cNvPr id="3" name="Picture 2">
            <a:extLst>
              <a:ext uri="{FF2B5EF4-FFF2-40B4-BE49-F238E27FC236}">
                <a16:creationId xmlns:a16="http://schemas.microsoft.com/office/drawing/2014/main" id="{B3E45BC7-9612-1B45-9EF6-2D49762C33FB}"/>
              </a:ext>
            </a:extLst>
          </p:cNvPr>
          <p:cNvPicPr>
            <a:picLocks noChangeAspect="1"/>
          </p:cNvPicPr>
          <p:nvPr/>
        </p:nvPicPr>
        <p:blipFill>
          <a:blip r:embed="rId4"/>
          <a:stretch>
            <a:fillRect/>
          </a:stretch>
        </p:blipFill>
        <p:spPr>
          <a:xfrm>
            <a:off x="5133854" y="4582143"/>
            <a:ext cx="3848100" cy="2070100"/>
          </a:xfrm>
          <a:prstGeom prst="rect">
            <a:avLst/>
          </a:prstGeom>
        </p:spPr>
      </p:pic>
      <p:sp>
        <p:nvSpPr>
          <p:cNvPr id="9" name="TextBox 8">
            <a:extLst>
              <a:ext uri="{FF2B5EF4-FFF2-40B4-BE49-F238E27FC236}">
                <a16:creationId xmlns:a16="http://schemas.microsoft.com/office/drawing/2014/main" id="{D0718909-3C1F-D54C-A201-F01FF6741D57}"/>
              </a:ext>
            </a:extLst>
          </p:cNvPr>
          <p:cNvSpPr txBox="1"/>
          <p:nvPr/>
        </p:nvSpPr>
        <p:spPr>
          <a:xfrm>
            <a:off x="5092699" y="2033944"/>
            <a:ext cx="3848099" cy="1169551"/>
          </a:xfrm>
          <a:prstGeom prst="rect">
            <a:avLst/>
          </a:prstGeom>
          <a:noFill/>
        </p:spPr>
        <p:txBody>
          <a:bodyPr wrap="square" rtlCol="0">
            <a:spAutoFit/>
          </a:bodyPr>
          <a:lstStyle/>
          <a:p>
            <a:r>
              <a:rPr lang="en-US" sz="1400" b="1" dirty="0"/>
              <a:t>The Architecture of this CNN:</a:t>
            </a:r>
          </a:p>
          <a:p>
            <a:r>
              <a:rPr lang="en-US" sz="1400" dirty="0"/>
              <a:t>Conv. (3x3) -&gt; Max Pooling (2x2) -&gt; Conv. (3x3) -&gt;</a:t>
            </a:r>
          </a:p>
          <a:p>
            <a:r>
              <a:rPr lang="en-US" sz="1400" dirty="0"/>
              <a:t>Max Pooling (2x2) -&gt; Conv. (3x3) -&gt;</a:t>
            </a:r>
          </a:p>
          <a:p>
            <a:r>
              <a:rPr lang="en-US" sz="1400" dirty="0"/>
              <a:t>Flat Layer -&gt; </a:t>
            </a:r>
            <a:r>
              <a:rPr lang="en-US" sz="1400" dirty="0" err="1"/>
              <a:t>ReLU</a:t>
            </a:r>
            <a:r>
              <a:rPr lang="en-US" sz="1400" dirty="0"/>
              <a:t> Layer (64 neurons) -&gt;</a:t>
            </a:r>
          </a:p>
          <a:p>
            <a:r>
              <a:rPr lang="en-US" sz="1400" dirty="0" err="1"/>
              <a:t>Softmax</a:t>
            </a:r>
            <a:r>
              <a:rPr lang="en-US" sz="1400" dirty="0"/>
              <a:t> Layer (10 neurons)</a:t>
            </a:r>
          </a:p>
        </p:txBody>
      </p:sp>
    </p:spTree>
    <p:extLst>
      <p:ext uri="{BB962C8B-B14F-4D97-AF65-F5344CB8AC3E}">
        <p14:creationId xmlns:p14="http://schemas.microsoft.com/office/powerpoint/2010/main" val="734356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F5C33A-0789-BA4A-92B9-5EBFF7A9B682}"/>
              </a:ext>
            </a:extLst>
          </p:cNvPr>
          <p:cNvPicPr>
            <a:picLocks noChangeAspect="1"/>
          </p:cNvPicPr>
          <p:nvPr/>
        </p:nvPicPr>
        <p:blipFill>
          <a:blip r:embed="rId3"/>
          <a:stretch>
            <a:fillRect/>
          </a:stretch>
        </p:blipFill>
        <p:spPr>
          <a:xfrm>
            <a:off x="1031748" y="1918194"/>
            <a:ext cx="7315200" cy="3657600"/>
          </a:xfrm>
          <a:prstGeom prst="rect">
            <a:avLst/>
          </a:prstGeom>
        </p:spPr>
      </p:pic>
      <p:sp>
        <p:nvSpPr>
          <p:cNvPr id="2" name="Title 1"/>
          <p:cNvSpPr>
            <a:spLocks noGrp="1"/>
          </p:cNvSpPr>
          <p:nvPr>
            <p:ph type="title"/>
          </p:nvPr>
        </p:nvSpPr>
        <p:spPr/>
        <p:txBody>
          <a:bodyPr>
            <a:normAutofit/>
          </a:bodyPr>
          <a:lstStyle/>
          <a:p>
            <a:pPr marL="0" indent="0"/>
            <a:r>
              <a:rPr lang="de-CH" sz="3200" dirty="0"/>
              <a:t>CNN - 1</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41</a:t>
            </a:fld>
            <a:endParaRPr kumimoji="0" lang="en-US" dirty="0">
              <a:solidFill>
                <a:srgbClr val="FFFFFF"/>
              </a:solidFill>
            </a:endParaRPr>
          </a:p>
        </p:txBody>
      </p:sp>
      <p:sp>
        <p:nvSpPr>
          <p:cNvPr id="12" name="TextBox 11"/>
          <p:cNvSpPr txBox="1"/>
          <p:nvPr/>
        </p:nvSpPr>
        <p:spPr>
          <a:xfrm>
            <a:off x="1031748" y="5740264"/>
            <a:ext cx="7315200" cy="523220"/>
          </a:xfrm>
          <a:prstGeom prst="rect">
            <a:avLst/>
          </a:prstGeom>
          <a:noFill/>
        </p:spPr>
        <p:txBody>
          <a:bodyPr wrap="square" rtlCol="0">
            <a:spAutoFit/>
          </a:bodyPr>
          <a:lstStyle/>
          <a:p>
            <a:pPr algn="ctr"/>
            <a:r>
              <a:rPr lang="en-US" sz="1400" dirty="0"/>
              <a:t>The classification of the validation data doesn’t improve anymore after a few steps, whereas the training data still does, indicating memorizing instead of learning</a:t>
            </a:r>
          </a:p>
        </p:txBody>
      </p:sp>
    </p:spTree>
    <p:extLst>
      <p:ext uri="{BB962C8B-B14F-4D97-AF65-F5344CB8AC3E}">
        <p14:creationId xmlns:p14="http://schemas.microsoft.com/office/powerpoint/2010/main" val="103571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CNN - 2</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42</a:t>
            </a:fld>
            <a:endParaRPr kumimoji="0" lang="en-US" dirty="0">
              <a:solidFill>
                <a:srgbClr val="FFFFFF"/>
              </a:solidFill>
            </a:endParaRPr>
          </a:p>
        </p:txBody>
      </p:sp>
      <p:sp>
        <p:nvSpPr>
          <p:cNvPr id="12" name="TextBox 11"/>
          <p:cNvSpPr txBox="1"/>
          <p:nvPr/>
        </p:nvSpPr>
        <p:spPr>
          <a:xfrm>
            <a:off x="5092699" y="2033944"/>
            <a:ext cx="3912405" cy="2246769"/>
          </a:xfrm>
          <a:prstGeom prst="rect">
            <a:avLst/>
          </a:prstGeom>
          <a:noFill/>
        </p:spPr>
        <p:txBody>
          <a:bodyPr wrap="square" rtlCol="0">
            <a:spAutoFit/>
          </a:bodyPr>
          <a:lstStyle/>
          <a:p>
            <a:r>
              <a:rPr lang="en-US" sz="1400" b="1" dirty="0"/>
              <a:t>This CNN was slightly more complex:</a:t>
            </a:r>
          </a:p>
          <a:p>
            <a:r>
              <a:rPr lang="en-US" sz="1400" dirty="0"/>
              <a:t>Conv. (3x3) -&gt; Conv. (3x3) -&gt; Max Pooling (2x2) -&gt; Conv. (3x3) -&gt; Conv. (3x3) -&gt; Max Pooling (2x2) -&gt; Flat Layer -&gt; </a:t>
            </a:r>
            <a:r>
              <a:rPr lang="en-US" sz="1400" dirty="0" err="1"/>
              <a:t>ReLU</a:t>
            </a:r>
            <a:r>
              <a:rPr lang="en-US" sz="1400" dirty="0"/>
              <a:t> Layer (512 neurons) -&gt;</a:t>
            </a:r>
          </a:p>
          <a:p>
            <a:r>
              <a:rPr lang="en-US" sz="1400" dirty="0" err="1"/>
              <a:t>Softmax</a:t>
            </a:r>
            <a:r>
              <a:rPr lang="en-US" sz="1400" dirty="0"/>
              <a:t> Layer (10 neurons)</a:t>
            </a:r>
          </a:p>
          <a:p>
            <a:endParaRPr lang="en-US" sz="1400" dirty="0"/>
          </a:p>
          <a:p>
            <a:r>
              <a:rPr lang="en-US" sz="1400" dirty="0"/>
              <a:t>With Dropouts to improve learning -&gt; Some nodes in hidden layers are randomly dropped in every learning iteration</a:t>
            </a:r>
          </a:p>
          <a:p>
            <a:endParaRPr lang="en-US" sz="1400" dirty="0"/>
          </a:p>
        </p:txBody>
      </p:sp>
      <p:pic>
        <p:nvPicPr>
          <p:cNvPr id="6" name="Picture 5">
            <a:extLst>
              <a:ext uri="{FF2B5EF4-FFF2-40B4-BE49-F238E27FC236}">
                <a16:creationId xmlns:a16="http://schemas.microsoft.com/office/drawing/2014/main" id="{00CEAA4E-93CB-DE4E-ABFE-3DD98C115624}"/>
              </a:ext>
            </a:extLst>
          </p:cNvPr>
          <p:cNvPicPr>
            <a:picLocks noChangeAspect="1"/>
          </p:cNvPicPr>
          <p:nvPr/>
        </p:nvPicPr>
        <p:blipFill>
          <a:blip r:embed="rId3"/>
          <a:stretch>
            <a:fillRect/>
          </a:stretch>
        </p:blipFill>
        <p:spPr>
          <a:xfrm>
            <a:off x="381989" y="2033944"/>
            <a:ext cx="4572000" cy="3657600"/>
          </a:xfrm>
          <a:prstGeom prst="rect">
            <a:avLst/>
          </a:prstGeom>
        </p:spPr>
      </p:pic>
      <p:pic>
        <p:nvPicPr>
          <p:cNvPr id="3" name="Picture 2">
            <a:extLst>
              <a:ext uri="{FF2B5EF4-FFF2-40B4-BE49-F238E27FC236}">
                <a16:creationId xmlns:a16="http://schemas.microsoft.com/office/drawing/2014/main" id="{F4D83190-02E9-2A48-97AB-84B3A91215B7}"/>
              </a:ext>
            </a:extLst>
          </p:cNvPr>
          <p:cNvPicPr>
            <a:picLocks noChangeAspect="1"/>
          </p:cNvPicPr>
          <p:nvPr/>
        </p:nvPicPr>
        <p:blipFill>
          <a:blip r:embed="rId4"/>
          <a:stretch>
            <a:fillRect/>
          </a:stretch>
        </p:blipFill>
        <p:spPr>
          <a:xfrm>
            <a:off x="5069550" y="4220114"/>
            <a:ext cx="4051300" cy="2628900"/>
          </a:xfrm>
          <a:prstGeom prst="rect">
            <a:avLst/>
          </a:prstGeom>
        </p:spPr>
      </p:pic>
    </p:spTree>
    <p:extLst>
      <p:ext uri="{BB962C8B-B14F-4D97-AF65-F5344CB8AC3E}">
        <p14:creationId xmlns:p14="http://schemas.microsoft.com/office/powerpoint/2010/main" val="2620786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6B9C49-81BF-9142-884F-EC33EE8C908A}"/>
              </a:ext>
            </a:extLst>
          </p:cNvPr>
          <p:cNvPicPr>
            <a:picLocks noChangeAspect="1"/>
          </p:cNvPicPr>
          <p:nvPr/>
        </p:nvPicPr>
        <p:blipFill>
          <a:blip r:embed="rId3"/>
          <a:stretch>
            <a:fillRect/>
          </a:stretch>
        </p:blipFill>
        <p:spPr>
          <a:xfrm>
            <a:off x="1031748" y="1918194"/>
            <a:ext cx="7315200" cy="3657600"/>
          </a:xfrm>
          <a:prstGeom prst="rect">
            <a:avLst/>
          </a:prstGeom>
        </p:spPr>
      </p:pic>
      <p:sp>
        <p:nvSpPr>
          <p:cNvPr id="2" name="Title 1"/>
          <p:cNvSpPr>
            <a:spLocks noGrp="1"/>
          </p:cNvSpPr>
          <p:nvPr>
            <p:ph type="title"/>
          </p:nvPr>
        </p:nvSpPr>
        <p:spPr/>
        <p:txBody>
          <a:bodyPr>
            <a:normAutofit/>
          </a:bodyPr>
          <a:lstStyle/>
          <a:p>
            <a:pPr marL="0" indent="0"/>
            <a:r>
              <a:rPr lang="de-CH" sz="3200" dirty="0"/>
              <a:t>CNN - 2</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43</a:t>
            </a:fld>
            <a:endParaRPr kumimoji="0" lang="en-US" dirty="0">
              <a:solidFill>
                <a:srgbClr val="FFFFFF"/>
              </a:solidFill>
            </a:endParaRPr>
          </a:p>
        </p:txBody>
      </p:sp>
      <p:sp>
        <p:nvSpPr>
          <p:cNvPr id="7" name="TextBox 6">
            <a:extLst>
              <a:ext uri="{FF2B5EF4-FFF2-40B4-BE49-F238E27FC236}">
                <a16:creationId xmlns:a16="http://schemas.microsoft.com/office/drawing/2014/main" id="{C6A0426F-122D-2847-9419-C3A7F94CD476}"/>
              </a:ext>
            </a:extLst>
          </p:cNvPr>
          <p:cNvSpPr txBox="1"/>
          <p:nvPr/>
        </p:nvSpPr>
        <p:spPr>
          <a:xfrm>
            <a:off x="1031748" y="5728689"/>
            <a:ext cx="7315200" cy="523220"/>
          </a:xfrm>
          <a:prstGeom prst="rect">
            <a:avLst/>
          </a:prstGeom>
          <a:noFill/>
        </p:spPr>
        <p:txBody>
          <a:bodyPr wrap="square" rtlCol="0">
            <a:spAutoFit/>
          </a:bodyPr>
          <a:lstStyle/>
          <a:p>
            <a:pPr algn="ctr"/>
            <a:r>
              <a:rPr lang="en-US" sz="1400" dirty="0"/>
              <a:t>The more complex CNN seems to work much better when compared to the validation data. The overall accuracy is around 70%, which seems good for just a few lines of code.</a:t>
            </a:r>
          </a:p>
        </p:txBody>
      </p:sp>
    </p:spTree>
    <p:extLst>
      <p:ext uri="{BB962C8B-B14F-4D97-AF65-F5344CB8AC3E}">
        <p14:creationId xmlns:p14="http://schemas.microsoft.com/office/powerpoint/2010/main" val="4234233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3153" y="3155866"/>
            <a:ext cx="7336744" cy="523220"/>
          </a:xfrm>
          <a:prstGeom prst="rect">
            <a:avLst/>
          </a:prstGeom>
          <a:noFill/>
        </p:spPr>
        <p:txBody>
          <a:bodyPr wrap="square" rtlCol="0">
            <a:spAutoFit/>
          </a:bodyPr>
          <a:lstStyle/>
          <a:p>
            <a:pPr algn="ctr"/>
            <a:r>
              <a:rPr lang="en-US" sz="2800" dirty="0"/>
              <a:t>Thank you for your attention!</a:t>
            </a:r>
          </a:p>
        </p:txBody>
      </p:sp>
      <p:sp>
        <p:nvSpPr>
          <p:cNvPr id="4" name="Slide Number Placeholder 3"/>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44</a:t>
            </a:fld>
            <a:endParaRPr kumimoji="0" lang="en-US" dirty="0">
              <a:solidFill>
                <a:srgbClr val="FFFFFF"/>
              </a:solidFill>
            </a:endParaRPr>
          </a:p>
        </p:txBody>
      </p:sp>
    </p:spTree>
    <p:extLst>
      <p:ext uri="{BB962C8B-B14F-4D97-AF65-F5344CB8AC3E}">
        <p14:creationId xmlns:p14="http://schemas.microsoft.com/office/powerpoint/2010/main" val="523920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err="1"/>
              <a:t>Example</a:t>
            </a:r>
            <a:r>
              <a:rPr lang="de-CH" sz="3200" dirty="0"/>
              <a:t> Data – </a:t>
            </a:r>
            <a:r>
              <a:rPr lang="de-CH" sz="3200" dirty="0" err="1"/>
              <a:t>Distances</a:t>
            </a:r>
            <a:r>
              <a:rPr lang="de-CH" sz="3200" dirty="0"/>
              <a:t> </a:t>
            </a:r>
            <a:r>
              <a:rPr lang="de-CH" sz="3200" dirty="0" err="1"/>
              <a:t>between</a:t>
            </a:r>
            <a:r>
              <a:rPr lang="de-CH" sz="3200" dirty="0"/>
              <a:t> Large Cities</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5</a:t>
            </a:fld>
            <a:endParaRPr kumimoji="0" lang="en-US" dirty="0">
              <a:solidFill>
                <a:srgbClr val="FFFFFF"/>
              </a:solidFill>
            </a:endParaRPr>
          </a:p>
        </p:txBody>
      </p:sp>
      <p:sp>
        <p:nvSpPr>
          <p:cNvPr id="12" name="TextBox 11"/>
          <p:cNvSpPr txBox="1"/>
          <p:nvPr/>
        </p:nvSpPr>
        <p:spPr>
          <a:xfrm>
            <a:off x="869155" y="1841557"/>
            <a:ext cx="2221287" cy="2031325"/>
          </a:xfrm>
          <a:prstGeom prst="rect">
            <a:avLst/>
          </a:prstGeom>
          <a:noFill/>
        </p:spPr>
        <p:txBody>
          <a:bodyPr wrap="square" rtlCol="0">
            <a:spAutoFit/>
          </a:bodyPr>
          <a:lstStyle/>
          <a:p>
            <a:r>
              <a:rPr lang="en-US" sz="1400" dirty="0"/>
              <a:t>81 Cities with a population over 5 million people</a:t>
            </a:r>
          </a:p>
          <a:p>
            <a:endParaRPr lang="en-US" sz="1400" dirty="0"/>
          </a:p>
          <a:p>
            <a:r>
              <a:rPr lang="en-US" sz="1400" dirty="0"/>
              <a:t>Can the cities be clustered based on the distances between them?</a:t>
            </a:r>
          </a:p>
          <a:p>
            <a:endParaRPr lang="en-US" sz="1400" dirty="0"/>
          </a:p>
          <a:p>
            <a:r>
              <a:rPr lang="en-US" sz="1400" dirty="0"/>
              <a:t>Should I put  the R scripts on </a:t>
            </a:r>
            <a:r>
              <a:rPr lang="en-US" sz="1400" dirty="0" err="1"/>
              <a:t>Rspace</a:t>
            </a:r>
            <a:r>
              <a:rPr lang="en-US" sz="1400" dirty="0"/>
              <a:t>?</a:t>
            </a:r>
          </a:p>
        </p:txBody>
      </p:sp>
      <p:pic>
        <p:nvPicPr>
          <p:cNvPr id="6" name="Picture 5" descr="Map&#10;&#10;Description automatically generated">
            <a:extLst>
              <a:ext uri="{FF2B5EF4-FFF2-40B4-BE49-F238E27FC236}">
                <a16:creationId xmlns:a16="http://schemas.microsoft.com/office/drawing/2014/main" id="{4C0D003C-7315-F145-B4DD-B65F140AFF5F}"/>
              </a:ext>
            </a:extLst>
          </p:cNvPr>
          <p:cNvPicPr>
            <a:picLocks noChangeAspect="1"/>
          </p:cNvPicPr>
          <p:nvPr/>
        </p:nvPicPr>
        <p:blipFill>
          <a:blip r:embed="rId3"/>
          <a:stretch>
            <a:fillRect/>
          </a:stretch>
        </p:blipFill>
        <p:spPr>
          <a:xfrm>
            <a:off x="4208585" y="1571085"/>
            <a:ext cx="4853352" cy="2661370"/>
          </a:xfrm>
          <a:prstGeom prst="rect">
            <a:avLst/>
          </a:prstGeom>
        </p:spPr>
      </p:pic>
      <p:pic>
        <p:nvPicPr>
          <p:cNvPr id="7" name="Picture 6">
            <a:extLst>
              <a:ext uri="{FF2B5EF4-FFF2-40B4-BE49-F238E27FC236}">
                <a16:creationId xmlns:a16="http://schemas.microsoft.com/office/drawing/2014/main" id="{3EEE4F0F-40E8-C346-B495-41DBD477C1C5}"/>
              </a:ext>
            </a:extLst>
          </p:cNvPr>
          <p:cNvPicPr>
            <a:picLocks noChangeAspect="1"/>
          </p:cNvPicPr>
          <p:nvPr/>
        </p:nvPicPr>
        <p:blipFill>
          <a:blip r:embed="rId4"/>
          <a:stretch>
            <a:fillRect/>
          </a:stretch>
        </p:blipFill>
        <p:spPr>
          <a:xfrm>
            <a:off x="0" y="4354818"/>
            <a:ext cx="5662246" cy="2503182"/>
          </a:xfrm>
          <a:prstGeom prst="rect">
            <a:avLst/>
          </a:prstGeom>
        </p:spPr>
      </p:pic>
      <p:sp>
        <p:nvSpPr>
          <p:cNvPr id="10" name="TextBox 9">
            <a:extLst>
              <a:ext uri="{FF2B5EF4-FFF2-40B4-BE49-F238E27FC236}">
                <a16:creationId xmlns:a16="http://schemas.microsoft.com/office/drawing/2014/main" id="{A7D560A3-2C84-B64D-B0AB-733EB298099A}"/>
              </a:ext>
            </a:extLst>
          </p:cNvPr>
          <p:cNvSpPr txBox="1"/>
          <p:nvPr/>
        </p:nvSpPr>
        <p:spPr>
          <a:xfrm>
            <a:off x="0" y="4057883"/>
            <a:ext cx="3383924" cy="307777"/>
          </a:xfrm>
          <a:prstGeom prst="rect">
            <a:avLst/>
          </a:prstGeom>
          <a:noFill/>
        </p:spPr>
        <p:txBody>
          <a:bodyPr wrap="square" rtlCol="0">
            <a:spAutoFit/>
          </a:bodyPr>
          <a:lstStyle/>
          <a:p>
            <a:r>
              <a:rPr lang="en-US" sz="1400" dirty="0"/>
              <a:t>Table with distances between cities in km:</a:t>
            </a:r>
          </a:p>
        </p:txBody>
      </p:sp>
      <p:grpSp>
        <p:nvGrpSpPr>
          <p:cNvPr id="3" name="Group 2">
            <a:extLst>
              <a:ext uri="{FF2B5EF4-FFF2-40B4-BE49-F238E27FC236}">
                <a16:creationId xmlns:a16="http://schemas.microsoft.com/office/drawing/2014/main" id="{E1606214-ABCC-D549-89EF-C7449C4FD85B}"/>
              </a:ext>
            </a:extLst>
          </p:cNvPr>
          <p:cNvGrpSpPr/>
          <p:nvPr/>
        </p:nvGrpSpPr>
        <p:grpSpPr>
          <a:xfrm>
            <a:off x="5870057" y="5945936"/>
            <a:ext cx="637660" cy="144000"/>
            <a:chOff x="4545348" y="5945936"/>
            <a:chExt cx="637660" cy="144000"/>
          </a:xfrm>
        </p:grpSpPr>
        <p:sp>
          <p:nvSpPr>
            <p:cNvPr id="16" name="Oval 15">
              <a:extLst>
                <a:ext uri="{FF2B5EF4-FFF2-40B4-BE49-F238E27FC236}">
                  <a16:creationId xmlns:a16="http://schemas.microsoft.com/office/drawing/2014/main" id="{E570932D-7BD8-DE45-8C4B-8D2BD5779F9B}"/>
                </a:ext>
              </a:extLst>
            </p:cNvPr>
            <p:cNvSpPr>
              <a:spLocks noChangeAspect="1"/>
            </p:cNvSpPr>
            <p:nvPr/>
          </p:nvSpPr>
          <p:spPr>
            <a:xfrm>
              <a:off x="4545348" y="5945936"/>
              <a:ext cx="144000" cy="144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17" name="Oval 16">
              <a:extLst>
                <a:ext uri="{FF2B5EF4-FFF2-40B4-BE49-F238E27FC236}">
                  <a16:creationId xmlns:a16="http://schemas.microsoft.com/office/drawing/2014/main" id="{151D4B26-2899-DF4B-92B7-B099000B2662}"/>
                </a:ext>
              </a:extLst>
            </p:cNvPr>
            <p:cNvSpPr>
              <a:spLocks noChangeAspect="1"/>
            </p:cNvSpPr>
            <p:nvPr/>
          </p:nvSpPr>
          <p:spPr>
            <a:xfrm>
              <a:off x="4779809" y="5963936"/>
              <a:ext cx="108000" cy="108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18" name="Oval 17">
              <a:extLst>
                <a:ext uri="{FF2B5EF4-FFF2-40B4-BE49-F238E27FC236}">
                  <a16:creationId xmlns:a16="http://schemas.microsoft.com/office/drawing/2014/main" id="{695CB158-2679-6D45-B4AE-9453E09CC6BA}"/>
                </a:ext>
              </a:extLst>
            </p:cNvPr>
            <p:cNvSpPr>
              <a:spLocks noChangeAspect="1"/>
            </p:cNvSpPr>
            <p:nvPr/>
          </p:nvSpPr>
          <p:spPr>
            <a:xfrm>
              <a:off x="4978270" y="5981936"/>
              <a:ext cx="72000" cy="72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sp>
          <p:nvSpPr>
            <p:cNvPr id="19" name="Oval 18">
              <a:extLst>
                <a:ext uri="{FF2B5EF4-FFF2-40B4-BE49-F238E27FC236}">
                  <a16:creationId xmlns:a16="http://schemas.microsoft.com/office/drawing/2014/main" id="{33067A84-839E-9745-8E27-9BB7F8B7A841}"/>
                </a:ext>
              </a:extLst>
            </p:cNvPr>
            <p:cNvSpPr>
              <a:spLocks noChangeAspect="1"/>
            </p:cNvSpPr>
            <p:nvPr/>
          </p:nvSpPr>
          <p:spPr>
            <a:xfrm>
              <a:off x="5147008" y="5999936"/>
              <a:ext cx="36000" cy="360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H"/>
            </a:p>
          </p:txBody>
        </p:sp>
      </p:grpSp>
    </p:spTree>
    <p:extLst>
      <p:ext uri="{BB962C8B-B14F-4D97-AF65-F5344CB8AC3E}">
        <p14:creationId xmlns:p14="http://schemas.microsoft.com/office/powerpoint/2010/main" val="3804296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Data </a:t>
            </a:r>
            <a:r>
              <a:rPr lang="de-CH" sz="3200" dirty="0" err="1"/>
              <a:t>Pre</a:t>
            </a:r>
            <a:r>
              <a:rPr lang="de-CH" sz="3200" dirty="0"/>
              <a:t>-Processing</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6</a:t>
            </a:fld>
            <a:endParaRPr kumimoji="0" lang="en-US" dirty="0">
              <a:solidFill>
                <a:srgbClr val="FFFFFF"/>
              </a:solidFill>
            </a:endParaRPr>
          </a:p>
        </p:txBody>
      </p:sp>
      <p:sp>
        <p:nvSpPr>
          <p:cNvPr id="7" name="TextBox 6">
            <a:extLst>
              <a:ext uri="{FF2B5EF4-FFF2-40B4-BE49-F238E27FC236}">
                <a16:creationId xmlns:a16="http://schemas.microsoft.com/office/drawing/2014/main" id="{EE5DFC90-34DA-6C48-9253-992C91C88EC4}"/>
              </a:ext>
            </a:extLst>
          </p:cNvPr>
          <p:cNvSpPr txBox="1"/>
          <p:nvPr/>
        </p:nvSpPr>
        <p:spPr>
          <a:xfrm>
            <a:off x="372208" y="2094568"/>
            <a:ext cx="3619380" cy="738664"/>
          </a:xfrm>
          <a:prstGeom prst="rect">
            <a:avLst/>
          </a:prstGeom>
          <a:noFill/>
        </p:spPr>
        <p:txBody>
          <a:bodyPr wrap="square" rtlCol="0">
            <a:spAutoFit/>
          </a:bodyPr>
          <a:lstStyle/>
          <a:p>
            <a:r>
              <a:rPr lang="en-US" sz="1400" dirty="0"/>
              <a:t>Models build on fewer feature variables usually generalize better, thus improving the quality of predictions</a:t>
            </a:r>
          </a:p>
        </p:txBody>
      </p:sp>
      <p:grpSp>
        <p:nvGrpSpPr>
          <p:cNvPr id="16" name="Group 15">
            <a:extLst>
              <a:ext uri="{FF2B5EF4-FFF2-40B4-BE49-F238E27FC236}">
                <a16:creationId xmlns:a16="http://schemas.microsoft.com/office/drawing/2014/main" id="{3DD85108-D96C-1E44-963E-0ADD8EE5BF8C}"/>
              </a:ext>
            </a:extLst>
          </p:cNvPr>
          <p:cNvGrpSpPr/>
          <p:nvPr/>
        </p:nvGrpSpPr>
        <p:grpSpPr>
          <a:xfrm>
            <a:off x="372208" y="3077310"/>
            <a:ext cx="7960489" cy="2990360"/>
            <a:chOff x="395654" y="1939449"/>
            <a:chExt cx="7960489" cy="2990360"/>
          </a:xfrm>
        </p:grpSpPr>
        <p:sp>
          <p:nvSpPr>
            <p:cNvPr id="12" name="TextBox 11"/>
            <p:cNvSpPr txBox="1"/>
            <p:nvPr/>
          </p:nvSpPr>
          <p:spPr>
            <a:xfrm>
              <a:off x="395654" y="2369390"/>
              <a:ext cx="1068870" cy="307777"/>
            </a:xfrm>
            <a:prstGeom prst="rect">
              <a:avLst/>
            </a:prstGeom>
            <a:noFill/>
          </p:spPr>
          <p:txBody>
            <a:bodyPr wrap="square" rtlCol="0">
              <a:spAutoFit/>
            </a:bodyPr>
            <a:lstStyle/>
            <a:p>
              <a:r>
                <a:rPr lang="en-US" sz="1400" dirty="0"/>
                <a:t>81 records</a:t>
              </a:r>
            </a:p>
          </p:txBody>
        </p:sp>
        <p:pic>
          <p:nvPicPr>
            <p:cNvPr id="5" name="Picture 4">
              <a:extLst>
                <a:ext uri="{FF2B5EF4-FFF2-40B4-BE49-F238E27FC236}">
                  <a16:creationId xmlns:a16="http://schemas.microsoft.com/office/drawing/2014/main" id="{6AFB6322-41F7-C343-91B5-73E5608C1338}"/>
                </a:ext>
              </a:extLst>
            </p:cNvPr>
            <p:cNvPicPr>
              <a:picLocks noChangeAspect="1"/>
            </p:cNvPicPr>
            <p:nvPr/>
          </p:nvPicPr>
          <p:blipFill rotWithShape="1">
            <a:blip r:embed="rId3"/>
            <a:srcRect l="8465" t="7179" r="14683" b="71283"/>
            <a:stretch/>
          </p:blipFill>
          <p:spPr>
            <a:xfrm>
              <a:off x="1335570" y="2145470"/>
              <a:ext cx="7020573" cy="2784339"/>
            </a:xfrm>
            <a:prstGeom prst="rect">
              <a:avLst/>
            </a:prstGeom>
          </p:spPr>
        </p:pic>
        <p:sp>
          <p:nvSpPr>
            <p:cNvPr id="6" name="TextBox 5">
              <a:extLst>
                <a:ext uri="{FF2B5EF4-FFF2-40B4-BE49-F238E27FC236}">
                  <a16:creationId xmlns:a16="http://schemas.microsoft.com/office/drawing/2014/main" id="{B5038DFF-7116-B44F-B37D-894F85F8F568}"/>
                </a:ext>
              </a:extLst>
            </p:cNvPr>
            <p:cNvSpPr txBox="1"/>
            <p:nvPr/>
          </p:nvSpPr>
          <p:spPr>
            <a:xfrm>
              <a:off x="1688123" y="1939449"/>
              <a:ext cx="5153556" cy="307777"/>
            </a:xfrm>
            <a:prstGeom prst="rect">
              <a:avLst/>
            </a:prstGeom>
            <a:noFill/>
          </p:spPr>
          <p:txBody>
            <a:bodyPr wrap="square" rtlCol="0">
              <a:spAutoFit/>
            </a:bodyPr>
            <a:lstStyle/>
            <a:p>
              <a:r>
                <a:rPr lang="en-US" sz="1400" dirty="0"/>
                <a:t>81 feature variables / dimensions</a:t>
              </a:r>
            </a:p>
          </p:txBody>
        </p:sp>
        <p:cxnSp>
          <p:nvCxnSpPr>
            <p:cNvPr id="4" name="Straight Arrow Connector 3">
              <a:extLst>
                <a:ext uri="{FF2B5EF4-FFF2-40B4-BE49-F238E27FC236}">
                  <a16:creationId xmlns:a16="http://schemas.microsoft.com/office/drawing/2014/main" id="{BE9F9E04-946C-F24F-B3EB-594AE832E7A9}"/>
                </a:ext>
              </a:extLst>
            </p:cNvPr>
            <p:cNvCxnSpPr>
              <a:cxnSpLocks/>
            </p:cNvCxnSpPr>
            <p:nvPr/>
          </p:nvCxnSpPr>
          <p:spPr>
            <a:xfrm>
              <a:off x="1617784" y="2247226"/>
              <a:ext cx="6588000" cy="0"/>
            </a:xfrm>
            <a:prstGeom prst="straightConnector1">
              <a:avLst/>
            </a:prstGeom>
            <a:ln w="28575">
              <a:headEnd type="none" w="med" len="med"/>
              <a:tailEnd type="arrow" w="med" len="med"/>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66361A51-684E-E54F-8A1C-D2C971BAB3D4}"/>
                </a:ext>
              </a:extLst>
            </p:cNvPr>
            <p:cNvCxnSpPr>
              <a:cxnSpLocks/>
            </p:cNvCxnSpPr>
            <p:nvPr/>
          </p:nvCxnSpPr>
          <p:spPr>
            <a:xfrm>
              <a:off x="1323847" y="2369390"/>
              <a:ext cx="0" cy="2378456"/>
            </a:xfrm>
            <a:prstGeom prst="straightConnector1">
              <a:avLst/>
            </a:prstGeom>
            <a:ln w="28575">
              <a:headEnd type="none" w="med" len="med"/>
              <a:tailEnd type="arrow" w="med" len="med"/>
            </a:ln>
            <a:effectLst/>
          </p:spPr>
          <p:style>
            <a:lnRef idx="2">
              <a:schemeClr val="dk1"/>
            </a:lnRef>
            <a:fillRef idx="0">
              <a:schemeClr val="dk1"/>
            </a:fillRef>
            <a:effectRef idx="1">
              <a:schemeClr val="dk1"/>
            </a:effectRef>
            <a:fontRef idx="minor">
              <a:schemeClr val="tx1"/>
            </a:fontRef>
          </p:style>
        </p:cxnSp>
      </p:grpSp>
      <p:sp>
        <p:nvSpPr>
          <p:cNvPr id="18" name="TextBox 17">
            <a:extLst>
              <a:ext uri="{FF2B5EF4-FFF2-40B4-BE49-F238E27FC236}">
                <a16:creationId xmlns:a16="http://schemas.microsoft.com/office/drawing/2014/main" id="{24124B76-7378-154E-AD0C-19D5DFD5B8EA}"/>
              </a:ext>
            </a:extLst>
          </p:cNvPr>
          <p:cNvSpPr txBox="1"/>
          <p:nvPr/>
        </p:nvSpPr>
        <p:spPr>
          <a:xfrm>
            <a:off x="5146668" y="2212498"/>
            <a:ext cx="3619380" cy="307777"/>
          </a:xfrm>
          <a:prstGeom prst="rect">
            <a:avLst/>
          </a:prstGeom>
          <a:noFill/>
        </p:spPr>
        <p:txBody>
          <a:bodyPr wrap="square" rtlCol="0">
            <a:spAutoFit/>
          </a:bodyPr>
          <a:lstStyle/>
          <a:p>
            <a:r>
              <a:rPr lang="en-US" sz="1400" dirty="0"/>
              <a:t>PCA can be used for dimensionality reduction</a:t>
            </a:r>
          </a:p>
        </p:txBody>
      </p:sp>
      <p:cxnSp>
        <p:nvCxnSpPr>
          <p:cNvPr id="19" name="Straight Arrow Connector 18">
            <a:extLst>
              <a:ext uri="{FF2B5EF4-FFF2-40B4-BE49-F238E27FC236}">
                <a16:creationId xmlns:a16="http://schemas.microsoft.com/office/drawing/2014/main" id="{3E353193-860C-724F-B998-DF3293108F24}"/>
              </a:ext>
            </a:extLst>
          </p:cNvPr>
          <p:cNvCxnSpPr>
            <a:cxnSpLocks/>
            <a:endCxn id="18" idx="1"/>
          </p:cNvCxnSpPr>
          <p:nvPr/>
        </p:nvCxnSpPr>
        <p:spPr>
          <a:xfrm flipV="1">
            <a:off x="3991588" y="2366387"/>
            <a:ext cx="1155080" cy="8838"/>
          </a:xfrm>
          <a:prstGeom prst="straightConnector1">
            <a:avLst/>
          </a:prstGeom>
          <a:ln w="28575">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F27F2CF7-8E1C-2245-8DF1-D4AFBD84F261}"/>
              </a:ext>
            </a:extLst>
          </p:cNvPr>
          <p:cNvSpPr txBox="1"/>
          <p:nvPr/>
        </p:nvSpPr>
        <p:spPr>
          <a:xfrm>
            <a:off x="5054813" y="6119802"/>
            <a:ext cx="3127525" cy="307777"/>
          </a:xfrm>
          <a:prstGeom prst="rect">
            <a:avLst/>
          </a:prstGeom>
          <a:noFill/>
        </p:spPr>
        <p:txBody>
          <a:bodyPr wrap="square" rtlCol="0">
            <a:spAutoFit/>
          </a:bodyPr>
          <a:lstStyle/>
          <a:p>
            <a:r>
              <a:rPr lang="en-US" sz="1400" dirty="0"/>
              <a:t>Blue indicates small and red large values</a:t>
            </a:r>
          </a:p>
        </p:txBody>
      </p:sp>
    </p:spTree>
    <p:extLst>
      <p:ext uri="{BB962C8B-B14F-4D97-AF65-F5344CB8AC3E}">
        <p14:creationId xmlns:p14="http://schemas.microsoft.com/office/powerpoint/2010/main" val="2760791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sz="3200" dirty="0" err="1"/>
              <a:t>Principal</a:t>
            </a:r>
            <a:r>
              <a:rPr lang="de-CH" sz="3200" dirty="0"/>
              <a:t> </a:t>
            </a:r>
            <a:r>
              <a:rPr lang="de-CH" sz="3200" dirty="0" err="1"/>
              <a:t>Component</a:t>
            </a:r>
            <a:r>
              <a:rPr lang="de-CH" sz="3200" dirty="0"/>
              <a:t> Analysis (PCA)</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7</a:t>
            </a:fld>
            <a:endParaRPr kumimoji="0" lang="en-US" dirty="0">
              <a:solidFill>
                <a:srgbClr val="FFFFFF"/>
              </a:solidFill>
            </a:endParaRPr>
          </a:p>
        </p:txBody>
      </p:sp>
      <p:pic>
        <p:nvPicPr>
          <p:cNvPr id="11" name="Picture 10"/>
          <p:cNvPicPr>
            <a:picLocks noChangeAspect="1"/>
          </p:cNvPicPr>
          <p:nvPr/>
        </p:nvPicPr>
        <p:blipFill>
          <a:blip r:embed="rId3"/>
          <a:stretch>
            <a:fillRect/>
          </a:stretch>
        </p:blipFill>
        <p:spPr>
          <a:xfrm>
            <a:off x="0" y="2797191"/>
            <a:ext cx="9144000" cy="3832209"/>
          </a:xfrm>
          <a:prstGeom prst="rect">
            <a:avLst/>
          </a:prstGeom>
        </p:spPr>
      </p:pic>
      <p:sp>
        <p:nvSpPr>
          <p:cNvPr id="6" name="TextBox 5">
            <a:extLst>
              <a:ext uri="{FF2B5EF4-FFF2-40B4-BE49-F238E27FC236}">
                <a16:creationId xmlns:a16="http://schemas.microsoft.com/office/drawing/2014/main" id="{91EC807A-E8EB-9C4E-8C6D-C151BDDD4F25}"/>
              </a:ext>
            </a:extLst>
          </p:cNvPr>
          <p:cNvSpPr txBox="1"/>
          <p:nvPr/>
        </p:nvSpPr>
        <p:spPr>
          <a:xfrm>
            <a:off x="533400" y="1725953"/>
            <a:ext cx="7309338" cy="1169551"/>
          </a:xfrm>
          <a:prstGeom prst="rect">
            <a:avLst/>
          </a:prstGeom>
          <a:noFill/>
        </p:spPr>
        <p:txBody>
          <a:bodyPr wrap="square" rtlCol="0">
            <a:spAutoFit/>
          </a:bodyPr>
          <a:lstStyle/>
          <a:p>
            <a:r>
              <a:rPr lang="en-US" sz="1400" dirty="0"/>
              <a:t>PCA transforms feature variables into principal components based on their “information content”</a:t>
            </a:r>
          </a:p>
          <a:p>
            <a:endParaRPr lang="en-US" sz="1400" dirty="0"/>
          </a:p>
          <a:p>
            <a:r>
              <a:rPr lang="en-US" sz="1400" dirty="0"/>
              <a:t>Principal components (PCs) are ranked according to their “information content”</a:t>
            </a:r>
          </a:p>
          <a:p>
            <a:endParaRPr lang="en-US" sz="1400" dirty="0"/>
          </a:p>
          <a:p>
            <a:r>
              <a:rPr lang="en-US" sz="1400" dirty="0"/>
              <a:t>There are as many principal components as feature variables in the original data</a:t>
            </a:r>
          </a:p>
        </p:txBody>
      </p:sp>
    </p:spTree>
    <p:extLst>
      <p:ext uri="{BB962C8B-B14F-4D97-AF65-F5344CB8AC3E}">
        <p14:creationId xmlns:p14="http://schemas.microsoft.com/office/powerpoint/2010/main" val="3461303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PCA – Score Plots</a:t>
            </a:r>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8</a:t>
            </a:fld>
            <a:endParaRPr kumimoji="0" lang="en-US" dirty="0">
              <a:solidFill>
                <a:srgbClr val="FFFFFF"/>
              </a:solidFill>
            </a:endParaRPr>
          </a:p>
        </p:txBody>
      </p:sp>
      <p:sp>
        <p:nvSpPr>
          <p:cNvPr id="12" name="TextBox 11"/>
          <p:cNvSpPr txBox="1"/>
          <p:nvPr/>
        </p:nvSpPr>
        <p:spPr>
          <a:xfrm>
            <a:off x="380894" y="2092518"/>
            <a:ext cx="2374134" cy="4401205"/>
          </a:xfrm>
          <a:prstGeom prst="rect">
            <a:avLst/>
          </a:prstGeom>
          <a:noFill/>
        </p:spPr>
        <p:txBody>
          <a:bodyPr wrap="square" rtlCol="0">
            <a:spAutoFit/>
          </a:bodyPr>
          <a:lstStyle/>
          <a:p>
            <a:r>
              <a:rPr lang="en-US" sz="1400" dirty="0"/>
              <a:t>Plots show combinations of the first 5 PCs of the PCA</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Data was normalized before the PCA: The distances were divided by half of earth’s circumference to have “nicer” numbers</a:t>
            </a:r>
          </a:p>
        </p:txBody>
      </p:sp>
      <p:pic>
        <p:nvPicPr>
          <p:cNvPr id="5" name="Picture 4">
            <a:extLst>
              <a:ext uri="{FF2B5EF4-FFF2-40B4-BE49-F238E27FC236}">
                <a16:creationId xmlns:a16="http://schemas.microsoft.com/office/drawing/2014/main" id="{C4BABE11-2288-F04C-9314-663F1DEC0785}"/>
              </a:ext>
            </a:extLst>
          </p:cNvPr>
          <p:cNvPicPr>
            <a:picLocks noChangeAspect="1"/>
          </p:cNvPicPr>
          <p:nvPr/>
        </p:nvPicPr>
        <p:blipFill>
          <a:blip r:embed="rId3"/>
          <a:stretch>
            <a:fillRect/>
          </a:stretch>
        </p:blipFill>
        <p:spPr>
          <a:xfrm>
            <a:off x="3499548" y="1512277"/>
            <a:ext cx="5345723" cy="5345723"/>
          </a:xfrm>
          <a:prstGeom prst="rect">
            <a:avLst/>
          </a:prstGeom>
        </p:spPr>
      </p:pic>
    </p:spTree>
    <p:extLst>
      <p:ext uri="{BB962C8B-B14F-4D97-AF65-F5344CB8AC3E}">
        <p14:creationId xmlns:p14="http://schemas.microsoft.com/office/powerpoint/2010/main" val="3222171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de-CH" sz="3200" dirty="0"/>
              <a:t>PC1 </a:t>
            </a:r>
            <a:r>
              <a:rPr lang="de-CH" sz="3200" dirty="0" err="1"/>
              <a:t>vs</a:t>
            </a:r>
            <a:r>
              <a:rPr lang="de-CH" sz="3200" dirty="0"/>
              <a:t> </a:t>
            </a:r>
            <a:r>
              <a:rPr lang="de-CH" sz="3200" dirty="0" err="1"/>
              <a:t>Sum</a:t>
            </a:r>
            <a:r>
              <a:rPr lang="de-CH" sz="3200" dirty="0"/>
              <a:t> </a:t>
            </a:r>
            <a:r>
              <a:rPr lang="de-CH" sz="3200" dirty="0" err="1"/>
              <a:t>of</a:t>
            </a:r>
            <a:r>
              <a:rPr lang="de-CH" sz="3200" dirty="0"/>
              <a:t> </a:t>
            </a:r>
            <a:r>
              <a:rPr lang="de-CH" sz="3200" dirty="0" err="1"/>
              <a:t>Distances</a:t>
            </a:r>
            <a:endParaRPr lang="de-CH" sz="3200" dirty="0"/>
          </a:p>
        </p:txBody>
      </p:sp>
      <p:sp>
        <p:nvSpPr>
          <p:cNvPr id="8" name="Slide Number Placeholder 7"/>
          <p:cNvSpPr>
            <a:spLocks noGrp="1"/>
          </p:cNvSpPr>
          <p:nvPr>
            <p:ph type="sldNum" sz="quarter" idx="12"/>
          </p:nvPr>
        </p:nvSpPr>
        <p:spPr/>
        <p:txBody>
          <a:bodyPr>
            <a:normAutofit fontScale="85000" lnSpcReduction="20000"/>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
        <p:nvSpPr>
          <p:cNvPr id="12" name="TextBox 11"/>
          <p:cNvSpPr txBox="1"/>
          <p:nvPr/>
        </p:nvSpPr>
        <p:spPr>
          <a:xfrm>
            <a:off x="5074022" y="3069794"/>
            <a:ext cx="2374134" cy="523220"/>
          </a:xfrm>
          <a:prstGeom prst="rect">
            <a:avLst/>
          </a:prstGeom>
          <a:noFill/>
        </p:spPr>
        <p:txBody>
          <a:bodyPr wrap="square" rtlCol="0">
            <a:spAutoFit/>
          </a:bodyPr>
          <a:lstStyle/>
          <a:p>
            <a:r>
              <a:rPr lang="en-US" sz="1400" dirty="0"/>
              <a:t>PC1 reflects mostly the “remoteness” of cities</a:t>
            </a:r>
          </a:p>
        </p:txBody>
      </p:sp>
      <p:pic>
        <p:nvPicPr>
          <p:cNvPr id="4" name="Picture 3">
            <a:extLst>
              <a:ext uri="{FF2B5EF4-FFF2-40B4-BE49-F238E27FC236}">
                <a16:creationId xmlns:a16="http://schemas.microsoft.com/office/drawing/2014/main" id="{12657795-8554-6744-A1A0-20F4352508F0}"/>
              </a:ext>
            </a:extLst>
          </p:cNvPr>
          <p:cNvPicPr>
            <a:picLocks noChangeAspect="1"/>
          </p:cNvPicPr>
          <p:nvPr/>
        </p:nvPicPr>
        <p:blipFill>
          <a:blip r:embed="rId3"/>
          <a:stretch>
            <a:fillRect/>
          </a:stretch>
        </p:blipFill>
        <p:spPr>
          <a:xfrm>
            <a:off x="468923" y="1881556"/>
            <a:ext cx="4267200" cy="4267200"/>
          </a:xfrm>
          <a:prstGeom prst="rect">
            <a:avLst/>
          </a:prstGeom>
        </p:spPr>
      </p:pic>
    </p:spTree>
    <p:extLst>
      <p:ext uri="{BB962C8B-B14F-4D97-AF65-F5344CB8AC3E}">
        <p14:creationId xmlns:p14="http://schemas.microsoft.com/office/powerpoint/2010/main" val="1811883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Median.thmx</Template>
  <TotalTime>24037</TotalTime>
  <Words>2302</Words>
  <Application>Microsoft Macintosh PowerPoint</Application>
  <PresentationFormat>On-screen Show (4:3)</PresentationFormat>
  <Paragraphs>412</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Cambria Math</vt:lpstr>
      <vt:lpstr>Times New Roman</vt:lpstr>
      <vt:lpstr>Wingdings</vt:lpstr>
      <vt:lpstr>Wingdings 2</vt:lpstr>
      <vt:lpstr>Median</vt:lpstr>
      <vt:lpstr>PowerPoint Presentation</vt:lpstr>
      <vt:lpstr>Overview</vt:lpstr>
      <vt:lpstr>Overview</vt:lpstr>
      <vt:lpstr>Some Terminology</vt:lpstr>
      <vt:lpstr>Example Data – Distances between Large Cities</vt:lpstr>
      <vt:lpstr>Data Pre-Processing</vt:lpstr>
      <vt:lpstr>Principal Component Analysis (PCA)</vt:lpstr>
      <vt:lpstr>PCA – Score Plots</vt:lpstr>
      <vt:lpstr>PC1 vs Sum of Distances</vt:lpstr>
      <vt:lpstr>Proportion of Variance</vt:lpstr>
      <vt:lpstr>Pre-Processed Data</vt:lpstr>
      <vt:lpstr>K-Means Clustering - Unsupervised Learning</vt:lpstr>
      <vt:lpstr>K-Means Clustering doesn’t work in every case</vt:lpstr>
      <vt:lpstr>K-Means Clustering doesn’t work in every case</vt:lpstr>
      <vt:lpstr>K-Means Clustering doesn’t work in every case</vt:lpstr>
      <vt:lpstr>Average Silhouette Method for Optimal Cluster Number</vt:lpstr>
      <vt:lpstr>K-Means Clustering on City Data</vt:lpstr>
      <vt:lpstr>K-Means Clustering on City Data</vt:lpstr>
      <vt:lpstr>PCA Plots with Cluster Information</vt:lpstr>
      <vt:lpstr>Support Vector Machine (SVM) for Classification</vt:lpstr>
      <vt:lpstr>Support Vector Machine (SVM) for Classification</vt:lpstr>
      <vt:lpstr>SVM with City Data</vt:lpstr>
      <vt:lpstr>SVM with City Data</vt:lpstr>
      <vt:lpstr>Hard vs Soft Margin SVM</vt:lpstr>
      <vt:lpstr>Non-linear SVM by Adding Dimensions</vt:lpstr>
      <vt:lpstr>(Artificial) Neural Networks (NN)</vt:lpstr>
      <vt:lpstr>Nodes of Neural Networks</vt:lpstr>
      <vt:lpstr>Activation Functions</vt:lpstr>
      <vt:lpstr>Learning by Back-propagation and Gradient Descent</vt:lpstr>
      <vt:lpstr>Vanishing Gradients</vt:lpstr>
      <vt:lpstr>Validation to Prevent Overfitting</vt:lpstr>
      <vt:lpstr>Neural Network for City Data Classification</vt:lpstr>
      <vt:lpstr>Resulting Neural Network</vt:lpstr>
      <vt:lpstr>Neural Networks for City Data Classification</vt:lpstr>
      <vt:lpstr>A Neural Network with more Neurons</vt:lpstr>
      <vt:lpstr>Neural Networks for City Data</vt:lpstr>
      <vt:lpstr>Deep Learning</vt:lpstr>
      <vt:lpstr>Convolutional Neural Networks (CNNs)</vt:lpstr>
      <vt:lpstr>Convolutional Neural Networks (CNN) - CIFAR</vt:lpstr>
      <vt:lpstr>CNN - 1</vt:lpstr>
      <vt:lpstr>CNN - 1</vt:lpstr>
      <vt:lpstr>CNN - 2</vt:lpstr>
      <vt:lpstr>CNN - 2</vt:lpstr>
      <vt:lpstr>PowerPoint Presentation</vt:lpstr>
    </vt:vector>
  </TitlesOfParts>
  <Company>Universität Zürich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Littorina littorea Metallothionein</dc:title>
  <dc:creator>Christian Baumann</dc:creator>
  <cp:lastModifiedBy>Christian Baumann2</cp:lastModifiedBy>
  <cp:revision>1090</cp:revision>
  <cp:lastPrinted>2018-05-31T17:35:54Z</cp:lastPrinted>
  <dcterms:created xsi:type="dcterms:W3CDTF">2015-04-19T09:45:29Z</dcterms:created>
  <dcterms:modified xsi:type="dcterms:W3CDTF">2021-10-08T07:45:40Z</dcterms:modified>
</cp:coreProperties>
</file>